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46" r:id="rId3"/>
    <p:sldId id="345" r:id="rId4"/>
    <p:sldId id="257" r:id="rId5"/>
    <p:sldId id="258" r:id="rId6"/>
    <p:sldId id="259" r:id="rId7"/>
    <p:sldId id="291" r:id="rId8"/>
    <p:sldId id="261" r:id="rId9"/>
    <p:sldId id="262" r:id="rId10"/>
    <p:sldId id="263" r:id="rId11"/>
    <p:sldId id="294" r:id="rId12"/>
    <p:sldId id="344" r:id="rId13"/>
    <p:sldId id="264" r:id="rId14"/>
    <p:sldId id="265" r:id="rId15"/>
    <p:sldId id="292" r:id="rId16"/>
    <p:sldId id="293" r:id="rId17"/>
    <p:sldId id="332" r:id="rId18"/>
    <p:sldId id="288" r:id="rId19"/>
    <p:sldId id="268" r:id="rId20"/>
    <p:sldId id="273" r:id="rId21"/>
    <p:sldId id="276" r:id="rId22"/>
    <p:sldId id="269" r:id="rId23"/>
    <p:sldId id="271" r:id="rId24"/>
    <p:sldId id="272" r:id="rId25"/>
    <p:sldId id="275" r:id="rId26"/>
    <p:sldId id="270" r:id="rId27"/>
    <p:sldId id="277" r:id="rId28"/>
    <p:sldId id="267" r:id="rId29"/>
    <p:sldId id="283" r:id="rId30"/>
    <p:sldId id="281" r:id="rId31"/>
    <p:sldId id="278" r:id="rId32"/>
    <p:sldId id="287" r:id="rId33"/>
    <p:sldId id="279" r:id="rId34"/>
    <p:sldId id="280" r:id="rId35"/>
    <p:sldId id="284" r:id="rId36"/>
    <p:sldId id="286" r:id="rId37"/>
    <p:sldId id="266" r:id="rId38"/>
    <p:sldId id="282" r:id="rId39"/>
    <p:sldId id="289" r:id="rId40"/>
    <p:sldId id="290" r:id="rId41"/>
    <p:sldId id="334" r:id="rId42"/>
    <p:sldId id="335" r:id="rId43"/>
    <p:sldId id="328" r:id="rId44"/>
    <p:sldId id="329" r:id="rId45"/>
    <p:sldId id="327" r:id="rId46"/>
    <p:sldId id="331" r:id="rId47"/>
    <p:sldId id="330" r:id="rId48"/>
    <p:sldId id="296" r:id="rId49"/>
    <p:sldId id="295"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10" r:id="rId63"/>
    <p:sldId id="336" r:id="rId64"/>
    <p:sldId id="312" r:id="rId65"/>
    <p:sldId id="333" r:id="rId66"/>
    <p:sldId id="337" r:id="rId67"/>
    <p:sldId id="338" r:id="rId68"/>
    <p:sldId id="313" r:id="rId69"/>
    <p:sldId id="314" r:id="rId70"/>
    <p:sldId id="315" r:id="rId71"/>
    <p:sldId id="316" r:id="rId72"/>
    <p:sldId id="317" r:id="rId73"/>
    <p:sldId id="318" r:id="rId74"/>
    <p:sldId id="319" r:id="rId75"/>
    <p:sldId id="322" r:id="rId76"/>
    <p:sldId id="323" r:id="rId77"/>
    <p:sldId id="324" r:id="rId78"/>
    <p:sldId id="325" r:id="rId79"/>
    <p:sldId id="326" r:id="rId80"/>
    <p:sldId id="320" r:id="rId81"/>
    <p:sldId id="321" r:id="rId82"/>
    <p:sldId id="339" r:id="rId83"/>
    <p:sldId id="341" r:id="rId84"/>
    <p:sldId id="340" r:id="rId85"/>
    <p:sldId id="342" r:id="rId86"/>
    <p:sldId id="343" r:id="rId87"/>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003296"/>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214" autoAdjust="0"/>
    <p:restoredTop sz="94660"/>
  </p:normalViewPr>
  <p:slideViewPr>
    <p:cSldViewPr>
      <p:cViewPr>
        <p:scale>
          <a:sx n="100" d="100"/>
          <a:sy n="100" d="100"/>
        </p:scale>
        <p:origin x="-1944" y="-85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9/15/2022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82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9/15/2022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reactjs.org/doc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FRAMEWORKS</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problem with Web Forms is that they were slow, because every page was treated like a new website.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is why the </a:t>
            </a:r>
            <a:r>
              <a:rPr lang="en-US" sz="2000" b="1" dirty="0" smtClean="0">
                <a:solidFill>
                  <a:schemeClr val="tx1">
                    <a:lumMod val="65000"/>
                    <a:lumOff val="35000"/>
                  </a:schemeClr>
                </a:solidFill>
                <a:latin typeface="Arial" pitchFamily="34" charset="0"/>
                <a:cs typeface="Arial" pitchFamily="34" charset="0"/>
              </a:rPr>
              <a:t>Single Page Application</a:t>
            </a:r>
            <a:r>
              <a:rPr lang="en-US" sz="2000" dirty="0" smtClean="0">
                <a:solidFill>
                  <a:schemeClr val="tx1">
                    <a:lumMod val="65000"/>
                    <a:lumOff val="35000"/>
                  </a:schemeClr>
                </a:solidFill>
                <a:latin typeface="Arial" pitchFamily="34" charset="0"/>
                <a:cs typeface="Arial" pitchFamily="34" charset="0"/>
              </a:rPr>
              <a:t>(SPA) framework was introduced in the mid 2000s.  This architecture uses a powerful framework that can combine and merge components into a </a:t>
            </a:r>
            <a:r>
              <a:rPr lang="en-US" sz="2000" b="1" dirty="0" smtClean="0">
                <a:solidFill>
                  <a:schemeClr val="tx1">
                    <a:lumMod val="65000"/>
                    <a:lumOff val="35000"/>
                  </a:schemeClr>
                </a:solidFill>
                <a:latin typeface="Arial" pitchFamily="34" charset="0"/>
                <a:cs typeface="Arial" pitchFamily="34" charset="0"/>
              </a:rPr>
              <a:t>single HTML element</a:t>
            </a:r>
            <a:r>
              <a:rPr lang="en-US" sz="2000" dirty="0" smtClean="0">
                <a:solidFill>
                  <a:schemeClr val="tx1">
                    <a:lumMod val="65000"/>
                    <a:lumOff val="35000"/>
                  </a:schemeClr>
                </a:solidFill>
                <a:latin typeface="Arial" pitchFamily="34" charset="0"/>
                <a:cs typeface="Arial" pitchFamily="34" charset="0"/>
              </a:rPr>
              <a:t> of a page that gets re-written locally on a needed basis, instead of doing a fresh reload. This significantly increases the speeds of running an app.</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These SPA frameworks include React,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or Angular.</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These frameworks have become increasingly popular on many job descriptions.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SINGLE PAGE APPLICATIONS(SPA)</a:t>
            </a:r>
            <a:endParaRPr lang="en-US" sz="2500" u="sng" dirty="0">
              <a:solidFill>
                <a:srgbClr val="3366CC"/>
              </a:solidFill>
              <a:latin typeface="Arial Black"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33528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SPAs use minimal HTML.</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They use JavaScript instead to populate the HTML using logic from the framework and data pulled from an API.</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SINGLE PAGE APPLICATIONS(SPA)</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3581400" y="819150"/>
            <a:ext cx="5088843" cy="38481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COMPONENTS OF AN APP CAN BE ENDLESS</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0" y="909809"/>
            <a:ext cx="9144000" cy="4233691"/>
          </a:xfrm>
          <a:prstGeom prst="rect">
            <a:avLst/>
          </a:prstGeom>
          <a:noFill/>
          <a:ln w="9525">
            <a:noFill/>
            <a:miter lim="800000"/>
            <a:headEnd/>
            <a:tailEnd/>
          </a:ln>
        </p:spPr>
      </p:pic>
      <p:sp>
        <p:nvSpPr>
          <p:cNvPr id="4" name="Subtitle 2"/>
          <p:cNvSpPr>
            <a:spLocks noGrp="1"/>
          </p:cNvSpPr>
          <p:nvPr>
            <p:ph type="subTitle" idx="1"/>
          </p:nvPr>
        </p:nvSpPr>
        <p:spPr>
          <a:xfrm>
            <a:off x="304800" y="1047750"/>
            <a:ext cx="3352800" cy="990600"/>
          </a:xfrm>
        </p:spPr>
        <p:txBody>
          <a:bodyPr>
            <a:normAutofit fontScale="85000" lnSpcReduction="20000"/>
          </a:bodyPr>
          <a:lstStyle/>
          <a:p>
            <a:pPr algn="l">
              <a:defRPr/>
            </a:pPr>
            <a:r>
              <a:rPr lang="en-US" sz="2000" dirty="0" smtClean="0">
                <a:solidFill>
                  <a:schemeClr val="bg1"/>
                </a:solidFill>
                <a:latin typeface="Arial" pitchFamily="34" charset="0"/>
                <a:cs typeface="Arial" pitchFamily="34" charset="0"/>
              </a:rPr>
              <a:t>It’s common to use tools like Storybook.js to isolate components for testing and showcasing purposes.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lum contrast="10000"/>
          </a:blip>
          <a:srcRect/>
          <a:stretch>
            <a:fillRect/>
          </a:stretch>
        </p:blipFill>
        <p:spPr bwMode="auto">
          <a:xfrm>
            <a:off x="1295400" y="971550"/>
            <a:ext cx="6781800" cy="4024365"/>
          </a:xfrm>
          <a:prstGeom prst="rect">
            <a:avLst/>
          </a:prstGeom>
          <a:noFill/>
          <a:ln w="9525">
            <a:noFill/>
            <a:miter lim="800000"/>
            <a:headEnd/>
            <a:tailEnd/>
          </a:ln>
        </p:spPr>
      </p:pic>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MVC ARCHITECTURE</a:t>
            </a:r>
            <a:endParaRPr lang="en-US" sz="2500" u="sng" dirty="0">
              <a:solidFill>
                <a:srgbClr val="3366CC"/>
              </a:solidFill>
              <a:latin typeface="Arial Black"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lum contrast="5000"/>
          </a:blip>
          <a:srcRect/>
          <a:stretch>
            <a:fillRect/>
          </a:stretch>
        </p:blipFill>
        <p:spPr bwMode="auto">
          <a:xfrm>
            <a:off x="1828800" y="1047750"/>
            <a:ext cx="5867400" cy="3937947"/>
          </a:xfrm>
          <a:prstGeom prst="rect">
            <a:avLst/>
          </a:prstGeom>
          <a:noFill/>
          <a:ln w="9525">
            <a:noFill/>
            <a:miter lim="800000"/>
            <a:headEnd/>
            <a:tailEnd/>
          </a:ln>
        </p:spPr>
      </p:pic>
      <p:sp>
        <p:nvSpPr>
          <p:cNvPr id="7"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JAVASCRIPT LIBRARIES</a:t>
            </a:r>
            <a:endParaRPr lang="en-US" sz="2500" u="sng" dirty="0">
              <a:solidFill>
                <a:srgbClr val="3366CC"/>
              </a:solidFill>
              <a:latin typeface="Arial Black"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819150"/>
            <a:ext cx="64770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3 most popular frameworks are Angular,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and React.</a:t>
            </a:r>
          </a:p>
          <a:p>
            <a:pPr algn="l">
              <a:buFont typeface="Arial" pitchFamily="34" charset="0"/>
              <a:buChar char="●"/>
              <a:defRPr/>
            </a:pPr>
            <a:r>
              <a:rPr lang="en-US" sz="2000" b="1" dirty="0" smtClean="0">
                <a:solidFill>
                  <a:schemeClr val="tx1">
                    <a:lumMod val="65000"/>
                    <a:lumOff val="35000"/>
                  </a:schemeClr>
                </a:solidFill>
                <a:latin typeface="Arial" pitchFamily="34" charset="0"/>
                <a:cs typeface="Arial" pitchFamily="34" charset="0"/>
              </a:rPr>
              <a:t>Angular</a:t>
            </a:r>
            <a:r>
              <a:rPr lang="en-US" sz="2000" dirty="0" smtClean="0">
                <a:solidFill>
                  <a:schemeClr val="tx1">
                    <a:lumMod val="65000"/>
                    <a:lumOff val="35000"/>
                  </a:schemeClr>
                </a:solidFill>
                <a:latin typeface="Arial" pitchFamily="34" charset="0"/>
                <a:cs typeface="Arial" pitchFamily="34" charset="0"/>
              </a:rPr>
              <a:t> is an ‘opinioned’ framework that forces developers to adopt a known and well-regarded approach.</a:t>
            </a:r>
          </a:p>
          <a:p>
            <a:pPr algn="l">
              <a:buFont typeface="Arial" pitchFamily="34" charset="0"/>
              <a:buChar char="●"/>
              <a:defRPr/>
            </a:pPr>
            <a:r>
              <a:rPr lang="en-US" sz="2000" b="1"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is similar to React because it focuses on the view and uses HTML templates with data and behavior injected attributes and directives.</a:t>
            </a:r>
          </a:p>
          <a:p>
            <a:pPr algn="l">
              <a:buFont typeface="Arial" pitchFamily="34" charset="0"/>
              <a:buChar char="●"/>
              <a:defRPr/>
            </a:pPr>
            <a:r>
              <a:rPr lang="en-US" sz="2000" b="1" dirty="0" smtClean="0">
                <a:solidFill>
                  <a:schemeClr val="tx1">
                    <a:lumMod val="65000"/>
                    <a:lumOff val="35000"/>
                  </a:schemeClr>
                </a:solidFill>
                <a:latin typeface="Arial" pitchFamily="34" charset="0"/>
                <a:cs typeface="Arial" pitchFamily="34" charset="0"/>
              </a:rPr>
              <a:t>React</a:t>
            </a:r>
            <a:r>
              <a:rPr lang="en-US" sz="2000" dirty="0" smtClean="0">
                <a:solidFill>
                  <a:schemeClr val="tx1">
                    <a:lumMod val="65000"/>
                    <a:lumOff val="35000"/>
                  </a:schemeClr>
                </a:solidFill>
                <a:latin typeface="Arial" pitchFamily="34" charset="0"/>
                <a:cs typeface="Arial" pitchFamily="34" charset="0"/>
              </a:rPr>
              <a:t> was made by </a:t>
            </a:r>
            <a:r>
              <a:rPr lang="en-US" sz="2000" dirty="0" err="1" smtClean="0">
                <a:solidFill>
                  <a:schemeClr val="tx1">
                    <a:lumMod val="65000"/>
                    <a:lumOff val="35000"/>
                  </a:schemeClr>
                </a:solidFill>
                <a:latin typeface="Arial" pitchFamily="34" charset="0"/>
                <a:cs typeface="Arial" pitchFamily="34" charset="0"/>
              </a:rPr>
              <a:t>Facebook</a:t>
            </a:r>
            <a:r>
              <a:rPr lang="en-US" sz="2000" dirty="0" smtClean="0">
                <a:solidFill>
                  <a:schemeClr val="tx1">
                    <a:lumMod val="65000"/>
                    <a:lumOff val="35000"/>
                  </a:schemeClr>
                </a:solidFill>
                <a:latin typeface="Arial" pitchFamily="34" charset="0"/>
                <a:cs typeface="Arial" pitchFamily="34" charset="0"/>
              </a:rPr>
              <a:t> and is now the most popular framework for constructing complex front-end applications.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POPULAR SPA FRAMEWORKS</a:t>
            </a:r>
            <a:endParaRPr lang="en-US" sz="2500" u="sng" dirty="0">
              <a:solidFill>
                <a:srgbClr val="3366CC"/>
              </a:solidFill>
              <a:latin typeface="Arial Black" pitchFamily="34" charset="0"/>
            </a:endParaRPr>
          </a:p>
        </p:txBody>
      </p:sp>
      <p:pic>
        <p:nvPicPr>
          <p:cNvPr id="2053" name="Picture 5"/>
          <p:cNvPicPr>
            <a:picLocks noChangeAspect="1" noChangeArrowheads="1"/>
          </p:cNvPicPr>
          <p:nvPr/>
        </p:nvPicPr>
        <p:blipFill>
          <a:blip r:embed="rId2" cstate="print"/>
          <a:srcRect/>
          <a:stretch>
            <a:fillRect/>
          </a:stretch>
        </p:blipFill>
        <p:spPr bwMode="auto">
          <a:xfrm>
            <a:off x="6705600" y="819150"/>
            <a:ext cx="1619250" cy="38290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FRAMEWORK PREFERENCES</a:t>
            </a:r>
            <a:endParaRPr lang="en-US" sz="2500" u="sng" dirty="0">
              <a:solidFill>
                <a:srgbClr val="3366CC"/>
              </a:solidFill>
              <a:latin typeface="Arial Black" pitchFamily="34" charset="0"/>
            </a:endParaRPr>
          </a:p>
        </p:txBody>
      </p:sp>
      <p:pic>
        <p:nvPicPr>
          <p:cNvPr id="2052" name="Picture 4"/>
          <p:cNvPicPr>
            <a:picLocks noChangeAspect="1" noChangeArrowheads="1"/>
          </p:cNvPicPr>
          <p:nvPr/>
        </p:nvPicPr>
        <p:blipFill>
          <a:blip r:embed="rId2" cstate="print"/>
          <a:srcRect/>
          <a:stretch>
            <a:fillRect/>
          </a:stretch>
        </p:blipFill>
        <p:spPr bwMode="auto">
          <a:xfrm>
            <a:off x="609600" y="1352550"/>
            <a:ext cx="8162925" cy="2914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819150"/>
            <a:ext cx="85344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Memory leaks are the result of not cancelling subscriptions when a component was un-mounted.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These subscriptions can include DOM event listeners, web socket subscriptions, event aggregators, or API requests.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MEMORY LEAKS</a:t>
            </a:r>
            <a:endParaRPr lang="en-US" sz="2500" u="sng" dirty="0">
              <a:solidFill>
                <a:srgbClr val="3366CC"/>
              </a:solidFill>
              <a:latin typeface="Arial Black"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8153400" y="133350"/>
            <a:ext cx="777875" cy="6667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VUE</a:t>
            </a:r>
            <a:endParaRPr lang="en-US" sz="3500" u="sng" dirty="0">
              <a:solidFill>
                <a:schemeClr val="bg1"/>
              </a:solidFill>
              <a:latin typeface="Arial Black"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8458200" cy="3886200"/>
          </a:xfrm>
        </p:spPr>
        <p:txBody>
          <a:bodyPr>
            <a:normAutofit/>
          </a:bodyPr>
          <a:lstStyle/>
          <a:p>
            <a:pPr algn="l">
              <a:buFont typeface="Arial" pitchFamily="34" charset="0"/>
              <a:buChar char="●"/>
              <a:defRPr/>
            </a:pP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was created in 2014 by an engineer who worked on Angular, and decided to make it liter weight and easier to use.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Many of the principals discussed on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are also used by other frameworks like Angular and React.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Generates the HTML by compiling templates into virtual DOM render functions, and intelligently figures out the least amount of components to re-render when the app state changes.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VUE SUMMARY</a:t>
            </a:r>
            <a:endParaRPr lang="en-US" sz="2500" u="sng" dirty="0">
              <a:solidFill>
                <a:srgbClr val="3366CC"/>
              </a:solidFill>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600200" y="1581150"/>
            <a:ext cx="2247030" cy="2066925"/>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800600" y="1581150"/>
            <a:ext cx="2609850" cy="22860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51054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package.json</a:t>
            </a:r>
            <a:r>
              <a:rPr lang="en-US" sz="2000" dirty="0" smtClean="0">
                <a:solidFill>
                  <a:schemeClr val="tx1">
                    <a:lumMod val="65000"/>
                    <a:lumOff val="35000"/>
                  </a:schemeClr>
                </a:solidFill>
                <a:latin typeface="Arial" pitchFamily="34" charset="0"/>
                <a:cs typeface="Arial" pitchFamily="34" charset="0"/>
              </a:rPr>
              <a:t> file is used to define the libraries installed, their dependencies, and their version numbers.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When a new library is installed using </a:t>
            </a:r>
            <a:r>
              <a:rPr lang="en-US" sz="2000" dirty="0" err="1" smtClean="0">
                <a:solidFill>
                  <a:schemeClr val="tx1">
                    <a:lumMod val="65000"/>
                    <a:lumOff val="35000"/>
                  </a:schemeClr>
                </a:solidFill>
                <a:latin typeface="Arial" pitchFamily="34" charset="0"/>
                <a:cs typeface="Arial" pitchFamily="34" charset="0"/>
              </a:rPr>
              <a:t>npm</a:t>
            </a:r>
            <a:r>
              <a:rPr lang="en-US" sz="2000" dirty="0" smtClean="0">
                <a:solidFill>
                  <a:schemeClr val="tx1">
                    <a:lumMod val="65000"/>
                    <a:lumOff val="35000"/>
                  </a:schemeClr>
                </a:solidFill>
                <a:latin typeface="Arial" pitchFamily="34" charset="0"/>
                <a:cs typeface="Arial" pitchFamily="34" charset="0"/>
              </a:rPr>
              <a:t> install, this </a:t>
            </a:r>
            <a:r>
              <a:rPr lang="en-US" sz="2000" dirty="0" err="1" smtClean="0">
                <a:solidFill>
                  <a:schemeClr val="tx1">
                    <a:lumMod val="65000"/>
                    <a:lumOff val="35000"/>
                  </a:schemeClr>
                </a:solidFill>
                <a:latin typeface="Arial" pitchFamily="34" charset="0"/>
                <a:cs typeface="Arial" pitchFamily="34" charset="0"/>
              </a:rPr>
              <a:t>package.json</a:t>
            </a:r>
            <a:r>
              <a:rPr lang="en-US" sz="2000" dirty="0" smtClean="0">
                <a:solidFill>
                  <a:schemeClr val="tx1">
                    <a:lumMod val="65000"/>
                    <a:lumOff val="35000"/>
                  </a:schemeClr>
                </a:solidFill>
                <a:latin typeface="Arial" pitchFamily="34" charset="0"/>
                <a:cs typeface="Arial" pitchFamily="34" charset="0"/>
              </a:rPr>
              <a:t> file is updated.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file is often associated with node.js and is located at the root folder.</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PACKAGE.JSON</a:t>
            </a:r>
            <a:endParaRPr lang="en-US" sz="2500" u="sng" dirty="0">
              <a:solidFill>
                <a:srgbClr val="3366CC"/>
              </a:solidFill>
              <a:latin typeface="Arial Black" pitchFamily="34" charset="0"/>
            </a:endParaRPr>
          </a:p>
        </p:txBody>
      </p:sp>
      <p:pic>
        <p:nvPicPr>
          <p:cNvPr id="4099" name="Picture 3"/>
          <p:cNvPicPr>
            <a:picLocks noChangeAspect="1" noChangeArrowheads="1"/>
          </p:cNvPicPr>
          <p:nvPr/>
        </p:nvPicPr>
        <p:blipFill>
          <a:blip r:embed="rId2" cstate="print"/>
          <a:srcRect/>
          <a:stretch>
            <a:fillRect/>
          </a:stretch>
        </p:blipFill>
        <p:spPr bwMode="auto">
          <a:xfrm>
            <a:off x="5638800" y="971550"/>
            <a:ext cx="3276600" cy="397257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85344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node_modules</a:t>
            </a:r>
            <a:r>
              <a:rPr lang="en-US" sz="2000" dirty="0" smtClean="0">
                <a:solidFill>
                  <a:schemeClr val="tx1">
                    <a:lumMod val="65000"/>
                    <a:lumOff val="35000"/>
                  </a:schemeClr>
                </a:solidFill>
                <a:latin typeface="Arial" pitchFamily="34" charset="0"/>
                <a:cs typeface="Arial" pitchFamily="34" charset="0"/>
              </a:rPr>
              <a:t> folder is used to store all the files of the libraries installed.  This can include </a:t>
            </a:r>
            <a:r>
              <a:rPr lang="en-US" sz="2000" dirty="0" err="1" smtClean="0">
                <a:solidFill>
                  <a:schemeClr val="tx1">
                    <a:lumMod val="65000"/>
                    <a:lumOff val="35000"/>
                  </a:schemeClr>
                </a:solidFill>
                <a:latin typeface="Arial" pitchFamily="34" charset="0"/>
                <a:cs typeface="Arial" pitchFamily="34" charset="0"/>
              </a:rPr>
              <a:t>jQuery</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vuetify</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cli</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axios</a:t>
            </a:r>
            <a:r>
              <a:rPr lang="en-US" sz="2000" dirty="0" smtClean="0">
                <a:solidFill>
                  <a:schemeClr val="tx1">
                    <a:lumMod val="65000"/>
                    <a:lumOff val="35000"/>
                  </a:schemeClr>
                </a:solidFill>
                <a:latin typeface="Arial" pitchFamily="34" charset="0"/>
                <a:cs typeface="Arial" pitchFamily="34" charset="0"/>
              </a:rPr>
              <a:t>, …etc.</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folder is often found on the client folder and server folder.</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folder can take the largest amount of memory, and it is recommended to delete those folders empty when sending the project file on </a:t>
            </a:r>
            <a:r>
              <a:rPr lang="en-US" sz="2000" dirty="0" err="1" smtClean="0">
                <a:solidFill>
                  <a:schemeClr val="tx1">
                    <a:lumMod val="65000"/>
                    <a:lumOff val="35000"/>
                  </a:schemeClr>
                </a:solidFill>
                <a:latin typeface="Arial" pitchFamily="34" charset="0"/>
                <a:cs typeface="Arial" pitchFamily="34" charset="0"/>
              </a:rPr>
              <a:t>git</a:t>
            </a:r>
            <a:r>
              <a:rPr lang="en-US" sz="2000" dirty="0" smtClean="0">
                <a:solidFill>
                  <a:schemeClr val="tx1">
                    <a:lumMod val="65000"/>
                    <a:lumOff val="35000"/>
                  </a:schemeClr>
                </a:solidFill>
                <a:latin typeface="Arial" pitchFamily="34" charset="0"/>
                <a:cs typeface="Arial" pitchFamily="34" charset="0"/>
              </a:rPr>
              <a:t>.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files are recovered when a developer types </a:t>
            </a:r>
            <a:r>
              <a:rPr lang="en-US" sz="2000" b="1" dirty="0" err="1" smtClean="0">
                <a:solidFill>
                  <a:srgbClr val="0070C0"/>
                </a:solidFill>
                <a:latin typeface="Consolas" pitchFamily="49" charset="0"/>
                <a:cs typeface="Arial" pitchFamily="34" charset="0"/>
              </a:rPr>
              <a:t>npm</a:t>
            </a:r>
            <a:r>
              <a:rPr lang="en-US" sz="2000" b="1" dirty="0" smtClean="0">
                <a:solidFill>
                  <a:srgbClr val="0070C0"/>
                </a:solidFill>
                <a:latin typeface="Consolas" pitchFamily="49" charset="0"/>
                <a:cs typeface="Arial" pitchFamily="34" charset="0"/>
              </a:rPr>
              <a:t> install</a:t>
            </a:r>
            <a:r>
              <a:rPr lang="en-US" sz="2000" dirty="0" smtClean="0">
                <a:solidFill>
                  <a:schemeClr val="tx1">
                    <a:lumMod val="65000"/>
                    <a:lumOff val="35000"/>
                  </a:schemeClr>
                </a:solidFill>
                <a:latin typeface="Arial" pitchFamily="34" charset="0"/>
                <a:cs typeface="Arial" pitchFamily="34" charset="0"/>
              </a:rPr>
              <a:t>, where the libraries and version numbers are fetched from the </a:t>
            </a:r>
            <a:r>
              <a:rPr lang="en-US" sz="2000" dirty="0" err="1" smtClean="0">
                <a:solidFill>
                  <a:schemeClr val="tx1">
                    <a:lumMod val="65000"/>
                    <a:lumOff val="35000"/>
                  </a:schemeClr>
                </a:solidFill>
                <a:latin typeface="Arial" pitchFamily="34" charset="0"/>
                <a:cs typeface="Arial" pitchFamily="34" charset="0"/>
              </a:rPr>
              <a:t>package.json</a:t>
            </a:r>
            <a:r>
              <a:rPr lang="en-US" sz="2000" dirty="0" smtClean="0">
                <a:solidFill>
                  <a:schemeClr val="tx1">
                    <a:lumMod val="65000"/>
                    <a:lumOff val="35000"/>
                  </a:schemeClr>
                </a:solidFill>
                <a:latin typeface="Arial" pitchFamily="34" charset="0"/>
                <a:cs typeface="Arial" pitchFamily="34" charset="0"/>
              </a:rPr>
              <a:t> file, downloaded, and fully restores the </a:t>
            </a:r>
            <a:r>
              <a:rPr lang="en-US" sz="2000" dirty="0" err="1" smtClean="0">
                <a:solidFill>
                  <a:schemeClr val="tx1">
                    <a:lumMod val="65000"/>
                    <a:lumOff val="35000"/>
                  </a:schemeClr>
                </a:solidFill>
                <a:latin typeface="Arial" pitchFamily="34" charset="0"/>
                <a:cs typeface="Arial" pitchFamily="34" charset="0"/>
              </a:rPr>
              <a:t>node_modules</a:t>
            </a:r>
            <a:r>
              <a:rPr lang="en-US" sz="2000" dirty="0" smtClean="0">
                <a:solidFill>
                  <a:schemeClr val="tx1">
                    <a:lumMod val="65000"/>
                    <a:lumOff val="35000"/>
                  </a:schemeClr>
                </a:solidFill>
                <a:latin typeface="Arial" pitchFamily="34" charset="0"/>
                <a:cs typeface="Arial" pitchFamily="34" charset="0"/>
              </a:rPr>
              <a:t> folders.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b="1" dirty="0" err="1" smtClean="0">
                <a:solidFill>
                  <a:srgbClr val="0070C0"/>
                </a:solidFill>
                <a:latin typeface="Consolas" pitchFamily="49" charset="0"/>
                <a:cs typeface="Arial" pitchFamily="34" charset="0"/>
              </a:rPr>
              <a:t>npm</a:t>
            </a:r>
            <a:r>
              <a:rPr lang="en-US" sz="2000" b="1" dirty="0" smtClean="0">
                <a:solidFill>
                  <a:srgbClr val="0070C0"/>
                </a:solidFill>
                <a:latin typeface="Consolas" pitchFamily="49" charset="0"/>
                <a:cs typeface="Arial" pitchFamily="34" charset="0"/>
              </a:rPr>
              <a:t> install</a:t>
            </a:r>
            <a:r>
              <a:rPr lang="en-US" sz="2000" dirty="0" smtClean="0">
                <a:solidFill>
                  <a:schemeClr val="tx1">
                    <a:lumMod val="65000"/>
                    <a:lumOff val="35000"/>
                  </a:schemeClr>
                </a:solidFill>
                <a:latin typeface="Arial" pitchFamily="34" charset="0"/>
                <a:cs typeface="Arial" pitchFamily="34" charset="0"/>
              </a:rPr>
              <a:t> command has to run on the client and server folders.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NODE MODULES</a:t>
            </a:r>
            <a:endParaRPr lang="en-US" sz="2500" u="sng" dirty="0">
              <a:solidFill>
                <a:srgbClr val="3366CC"/>
              </a:solidFill>
              <a:latin typeface="Arial Black"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8458200" cy="24384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very start of any framework is a very basic index.html file with the standard DOCTYPE, &lt;html&gt;&lt;body&gt;&lt;head&gt; notation and includes a single &lt;div&gt; in the body with a unique id assigned to it.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div is where all components are generated on the app.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app will never redirect to a different .html to load a new page, it will just regenerate the HTML inside this master div.</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MASTER DIV AT INDEX.HTML</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514600" y="3638550"/>
            <a:ext cx="4179189" cy="48147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41910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next component is a .</a:t>
            </a:r>
            <a:r>
              <a:rPr lang="en-US" sz="2000" dirty="0" err="1" smtClean="0">
                <a:solidFill>
                  <a:schemeClr val="tx1">
                    <a:lumMod val="65000"/>
                    <a:lumOff val="35000"/>
                  </a:schemeClr>
                </a:solidFill>
                <a:latin typeface="Arial" pitchFamily="34" charset="0"/>
                <a:cs typeface="Arial" pitchFamily="34" charset="0"/>
              </a:rPr>
              <a:t>js</a:t>
            </a:r>
            <a:r>
              <a:rPr lang="en-US" sz="2000" dirty="0" smtClean="0">
                <a:solidFill>
                  <a:schemeClr val="tx1">
                    <a:lumMod val="65000"/>
                    <a:lumOff val="35000"/>
                  </a:schemeClr>
                </a:solidFill>
                <a:latin typeface="Arial" pitchFamily="34" charset="0"/>
                <a:cs typeface="Arial" pitchFamily="34" charset="0"/>
              </a:rPr>
              <a:t> file that mounts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into this master div tag.</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Other parts of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can be attached to this div as well, such as routers, paths, UI libraries,…etc.</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MASTER MOUNT AT MAIN.JS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4876800" y="1428750"/>
            <a:ext cx="3800475" cy="30480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41910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router is used to re-generate the elements of the master div, based on the parameters passed on the URL.</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It’s essentially used to navigate through different pages of an app.</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ROUTER</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4648200" y="1428750"/>
            <a:ext cx="4048664" cy="304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86106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Once the master div and mount have been established, the last part to start building the app is adding an app.vue file with the syntax shown below.</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router will use this as a gateway for the component pages that are listed on the router. </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START AT APP.VUE</a:t>
            </a:r>
            <a:endParaRPr lang="en-US" sz="2500" u="sng" dirty="0">
              <a:solidFill>
                <a:srgbClr val="3366CC"/>
              </a:solidFill>
              <a:latin typeface="Arial Black"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981200" y="3257550"/>
            <a:ext cx="4868214" cy="9144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Once all of the above is complete, components are now ready to be designed.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Components can be any element of an app, it can be a page, a dialog, a utility, a custom dropdown,…etc.</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some frameworks, components are created with a .</a:t>
            </a:r>
            <a:r>
              <a:rPr lang="en-US" sz="2000" dirty="0" err="1" smtClean="0">
                <a:solidFill>
                  <a:schemeClr val="tx1">
                    <a:lumMod val="65000"/>
                    <a:lumOff val="35000"/>
                  </a:schemeClr>
                </a:solidFill>
                <a:latin typeface="Arial" pitchFamily="34" charset="0"/>
                <a:cs typeface="Arial" pitchFamily="34" charset="0"/>
              </a:rPr>
              <a:t>js</a:t>
            </a:r>
            <a:r>
              <a:rPr lang="en-US" sz="2000" dirty="0" smtClean="0">
                <a:solidFill>
                  <a:schemeClr val="tx1">
                    <a:lumMod val="65000"/>
                    <a:lumOff val="35000"/>
                  </a:schemeClr>
                </a:solidFill>
                <a:latin typeface="Arial" pitchFamily="34" charset="0"/>
                <a:cs typeface="Arial" pitchFamily="34" charset="0"/>
              </a:rPr>
              <a:t> and .html file component but in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only a single file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is required.  This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file has both JavaScript and HTML inside.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HTML is wrapped around a &lt;template&gt; tag and the JavaScript is wrapped around a &lt;script&gt; tag.</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COMPONENTS</a:t>
            </a:r>
            <a:endParaRPr lang="en-US" sz="2500" u="sng" dirty="0">
              <a:solidFill>
                <a:srgbClr val="3366CC"/>
              </a:solidFill>
              <a:latin typeface="Arial Black"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6172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JavaScript is handled with a master object, where functions and variables are assigned.  This setup is similar to REACT.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other frameworks like Aurelia, the JavaScript is broken down by imports, injections, constructors, and a body that allows for traditional JavaScript functions.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body could have slight differences in syntax compared to vanilla JavaScript, such as removing the ‘function’ syntax from function callouts.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6629400" y="1123950"/>
            <a:ext cx="2152004" cy="368617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5720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Declarative rendering is the process of displaying variables on HTML.</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Traditionally, this was done with </a:t>
            </a:r>
            <a:r>
              <a:rPr lang="en-US" sz="2000" b="1" dirty="0" err="1" smtClean="0">
                <a:solidFill>
                  <a:srgbClr val="0070C0"/>
                </a:solidFill>
                <a:latin typeface="Consolas" pitchFamily="49" charset="0"/>
                <a:cs typeface="Arial" pitchFamily="34" charset="0"/>
              </a:rPr>
              <a:t>document.getElementById</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someId</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innerHTML</a:t>
            </a:r>
            <a:r>
              <a:rPr lang="en-US" sz="2000" b="1" dirty="0" smtClean="0">
                <a:solidFill>
                  <a:srgbClr val="0070C0"/>
                </a:solidFill>
                <a:latin typeface="Consolas" pitchFamily="49" charset="0"/>
                <a:cs typeface="Arial" pitchFamily="34" charset="0"/>
              </a:rPr>
              <a:t> = “some content”</a:t>
            </a:r>
            <a:r>
              <a:rPr lang="en-US" sz="2000" dirty="0" smtClean="0">
                <a:solidFill>
                  <a:schemeClr val="tx1">
                    <a:lumMod val="65000"/>
                    <a:lumOff val="35000"/>
                  </a:schemeClr>
                </a:solidFill>
                <a:latin typeface="Arial" pitchFamily="34" charset="0"/>
                <a:cs typeface="Arial" pitchFamily="34" charset="0"/>
              </a:rPr>
              <a:t> but with the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framework, it is done with </a:t>
            </a:r>
            <a:r>
              <a:rPr lang="en-US" sz="2000" b="1" dirty="0" smtClean="0">
                <a:solidFill>
                  <a:srgbClr val="0070C0"/>
                </a:solidFill>
                <a:latin typeface="Consolas" pitchFamily="49"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 as shown.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Global variables are often defined in the data field.</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DECLARATIVE RENDERING</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5181600" y="1047750"/>
            <a:ext cx="3657600" cy="377687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5720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Not only can variables be displayed but also JavaScript functions as shown.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Template logic is usually limited to one line and is not used to write elaborate JavaScript functions.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Common examples of these are for instance, showing ‘Add’ instead of ‘Edit’ on a button, if the item was not yet populated.</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RENDERING LOGIC</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5181600" y="1428750"/>
            <a:ext cx="3581400" cy="137746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51054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Variable values can be assigned to input controls like textboxes.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this way, when a user enters a value on a textbox, that value can be used to do logic in JavaScript as a variable.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To achieve this, the </a:t>
            </a:r>
            <a:r>
              <a:rPr lang="en-US" sz="2000" b="1" dirty="0" smtClean="0">
                <a:solidFill>
                  <a:srgbClr val="0070C0"/>
                </a:solidFill>
                <a:latin typeface="Consolas" pitchFamily="49" charset="0"/>
                <a:cs typeface="Arial" pitchFamily="34" charset="0"/>
              </a:rPr>
              <a:t>v-model</a:t>
            </a:r>
            <a:r>
              <a:rPr lang="en-US" sz="2000" dirty="0" smtClean="0">
                <a:solidFill>
                  <a:schemeClr val="tx1">
                    <a:lumMod val="65000"/>
                    <a:lumOff val="35000"/>
                  </a:schemeClr>
                </a:solidFill>
                <a:latin typeface="Arial" pitchFamily="34" charset="0"/>
                <a:cs typeface="Arial" pitchFamily="34" charset="0"/>
              </a:rPr>
              <a:t> syntax is used.</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BINDING VALUES TO INPUTS</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5486400" y="1047750"/>
            <a:ext cx="3426526" cy="3810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5720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Conditional rendering is the process of binding variables to HTML elements.  If the variable is </a:t>
            </a:r>
            <a:r>
              <a:rPr lang="en-US" sz="2000" dirty="0" err="1" smtClean="0">
                <a:solidFill>
                  <a:schemeClr val="tx1">
                    <a:lumMod val="65000"/>
                    <a:lumOff val="35000"/>
                  </a:schemeClr>
                </a:solidFill>
                <a:latin typeface="Arial" pitchFamily="34" charset="0"/>
                <a:cs typeface="Arial" pitchFamily="34" charset="0"/>
              </a:rPr>
              <a:t>truthy</a:t>
            </a:r>
            <a:r>
              <a:rPr lang="en-US" sz="2000" dirty="0" smtClean="0">
                <a:solidFill>
                  <a:schemeClr val="tx1">
                    <a:lumMod val="65000"/>
                    <a:lumOff val="35000"/>
                  </a:schemeClr>
                </a:solidFill>
                <a:latin typeface="Arial" pitchFamily="34" charset="0"/>
                <a:cs typeface="Arial" pitchFamily="34" charset="0"/>
              </a:rPr>
              <a:t>, the element will display, if it is </a:t>
            </a:r>
            <a:r>
              <a:rPr lang="en-US" sz="2000" dirty="0" err="1" smtClean="0">
                <a:solidFill>
                  <a:schemeClr val="tx1">
                    <a:lumMod val="65000"/>
                    <a:lumOff val="35000"/>
                  </a:schemeClr>
                </a:solidFill>
                <a:latin typeface="Arial" pitchFamily="34" charset="0"/>
                <a:cs typeface="Arial" pitchFamily="34" charset="0"/>
              </a:rPr>
              <a:t>falsy</a:t>
            </a:r>
            <a:r>
              <a:rPr lang="en-US" sz="2000" dirty="0" smtClean="0">
                <a:solidFill>
                  <a:schemeClr val="tx1">
                    <a:lumMod val="65000"/>
                    <a:lumOff val="35000"/>
                  </a:schemeClr>
                </a:solidFill>
                <a:latin typeface="Arial" pitchFamily="34" charset="0"/>
                <a:cs typeface="Arial" pitchFamily="34" charset="0"/>
              </a:rPr>
              <a:t>, the element will hide.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Traditionally, this was done with </a:t>
            </a:r>
            <a:r>
              <a:rPr lang="en-US" sz="2000" b="1" dirty="0" err="1" smtClean="0">
                <a:solidFill>
                  <a:srgbClr val="0070C0"/>
                </a:solidFill>
                <a:latin typeface="Consolas" pitchFamily="49" charset="0"/>
                <a:cs typeface="Arial" pitchFamily="34" charset="0"/>
              </a:rPr>
              <a:t>document.getElementById</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someId</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style.display</a:t>
            </a:r>
            <a:r>
              <a:rPr lang="en-US" sz="2000" b="1" dirty="0" smtClean="0">
                <a:solidFill>
                  <a:srgbClr val="0070C0"/>
                </a:solidFill>
                <a:latin typeface="Consolas" pitchFamily="49" charset="0"/>
                <a:cs typeface="Arial" pitchFamily="34" charset="0"/>
              </a:rPr>
              <a:t> = "none" </a:t>
            </a:r>
            <a:r>
              <a:rPr lang="en-US" sz="2000" dirty="0" smtClean="0">
                <a:solidFill>
                  <a:schemeClr val="tx1">
                    <a:lumMod val="65000"/>
                    <a:lumOff val="35000"/>
                  </a:schemeClr>
                </a:solidFill>
                <a:latin typeface="Arial" pitchFamily="34" charset="0"/>
                <a:cs typeface="Arial" pitchFamily="34" charset="0"/>
              </a:rPr>
              <a:t>but with the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framework, it is done with </a:t>
            </a:r>
            <a:r>
              <a:rPr lang="en-US" sz="2000" b="1" dirty="0" smtClean="0">
                <a:solidFill>
                  <a:srgbClr val="0070C0"/>
                </a:solidFill>
                <a:latin typeface="Consolas" pitchFamily="49" charset="0"/>
                <a:cs typeface="Arial" pitchFamily="34" charset="0"/>
              </a:rPr>
              <a:t>v-if </a:t>
            </a:r>
            <a:r>
              <a:rPr lang="en-US" sz="2000" dirty="0" smtClean="0">
                <a:solidFill>
                  <a:schemeClr val="tx1">
                    <a:lumMod val="65000"/>
                    <a:lumOff val="35000"/>
                  </a:schemeClr>
                </a:solidFill>
                <a:latin typeface="Arial" pitchFamily="34" charset="0"/>
                <a:cs typeface="Arial" pitchFamily="34" charset="0"/>
              </a:rPr>
              <a:t>as shown.</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CONDITIONAL RENDERING</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4953000" y="1581150"/>
            <a:ext cx="3933825" cy="27527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5720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 complete if-else can be applied on the template as shown.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On the provided example, if variable type is ‘A’, ‘B’, or ‘C’, that value will display, otherwise it will display ‘Not A/B/C’.</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IF ELSE CONDITIONALS</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410200" y="1200150"/>
            <a:ext cx="3156270" cy="35814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5720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Repeaters are frequently used when an array of values needs to be displayed on the page accordingly.</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would be very tedious to do this with vanilla JavaScript.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To achieve this, the </a:t>
            </a:r>
            <a:r>
              <a:rPr lang="en-US" sz="2000" b="1" dirty="0" smtClean="0">
                <a:solidFill>
                  <a:srgbClr val="0070C0"/>
                </a:solidFill>
                <a:latin typeface="Consolas" pitchFamily="49" charset="0"/>
                <a:cs typeface="Arial" pitchFamily="34" charset="0"/>
              </a:rPr>
              <a:t>v-for</a:t>
            </a:r>
            <a:r>
              <a:rPr lang="en-US" sz="2000" dirty="0" smtClean="0">
                <a:solidFill>
                  <a:schemeClr val="tx1">
                    <a:lumMod val="65000"/>
                    <a:lumOff val="35000"/>
                  </a:schemeClr>
                </a:solidFill>
                <a:latin typeface="Arial" pitchFamily="34" charset="0"/>
                <a:cs typeface="Arial" pitchFamily="34" charset="0"/>
              </a:rPr>
              <a:t> syntax is used where the first value is an item inside the second value which is the array to iterate.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To display the values inside, the {{}} declarative rendering is used.</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LOOPS / REPEATERS</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5791200" y="1047750"/>
            <a:ext cx="3128204" cy="386715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37338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User events are defined with </a:t>
            </a:r>
            <a:r>
              <a:rPr lang="en-US" sz="2000" b="1" dirty="0" smtClean="0">
                <a:solidFill>
                  <a:srgbClr val="0070C0"/>
                </a:solidFill>
                <a:latin typeface="Consolas" pitchFamily="49" charset="0"/>
                <a:cs typeface="Arial" pitchFamily="34" charset="0"/>
              </a:rPr>
              <a:t>v-on: </a:t>
            </a:r>
            <a:r>
              <a:rPr lang="en-US" sz="2000" dirty="0" smtClean="0">
                <a:solidFill>
                  <a:schemeClr val="tx1">
                    <a:lumMod val="65000"/>
                    <a:lumOff val="35000"/>
                  </a:schemeClr>
                </a:solidFill>
                <a:latin typeface="Arial" pitchFamily="34" charset="0"/>
                <a:cs typeface="Arial" pitchFamily="34" charset="0"/>
              </a:rPr>
              <a:t>syntax and the function name to trigger as the value.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can be used to add </a:t>
            </a:r>
            <a:r>
              <a:rPr lang="en-US" sz="2000" dirty="0" err="1" smtClean="0">
                <a:solidFill>
                  <a:schemeClr val="tx1">
                    <a:lumMod val="65000"/>
                    <a:lumOff val="35000"/>
                  </a:schemeClr>
                </a:solidFill>
                <a:latin typeface="Arial" pitchFamily="34" charset="0"/>
                <a:cs typeface="Arial" pitchFamily="34" charset="0"/>
              </a:rPr>
              <a:t>mouseovers</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keypresses</a:t>
            </a:r>
            <a:r>
              <a:rPr lang="en-US" sz="2000" dirty="0" smtClean="0">
                <a:solidFill>
                  <a:schemeClr val="tx1">
                    <a:lumMod val="65000"/>
                    <a:lumOff val="35000"/>
                  </a:schemeClr>
                </a:solidFill>
                <a:latin typeface="Arial" pitchFamily="34" charset="0"/>
                <a:cs typeface="Arial" pitchFamily="34" charset="0"/>
              </a:rPr>
              <a:t>, clicks,…etc.</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Traditionally, this was done with </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addEventListener</a:t>
            </a:r>
            <a:r>
              <a:rPr lang="en-US" sz="2000" b="1" dirty="0" smtClean="0">
                <a:solidFill>
                  <a:srgbClr val="0070C0"/>
                </a:solidFill>
                <a:latin typeface="Consolas" pitchFamily="49"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and destroying the event on page deactivate.</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USER EVENTS</a:t>
            </a:r>
            <a:endParaRPr lang="en-US" sz="2500" u="sng" dirty="0">
              <a:solidFill>
                <a:srgbClr val="3366CC"/>
              </a:solidFill>
              <a:latin typeface="Arial Black" pitchFamily="34" charset="0"/>
            </a:endParaRPr>
          </a:p>
        </p:txBody>
      </p:sp>
      <p:pic>
        <p:nvPicPr>
          <p:cNvPr id="9219" name="Picture 3"/>
          <p:cNvPicPr>
            <a:picLocks noChangeAspect="1" noChangeArrowheads="1"/>
          </p:cNvPicPr>
          <p:nvPr/>
        </p:nvPicPr>
        <p:blipFill>
          <a:blip r:embed="rId2" cstate="print"/>
          <a:srcRect/>
          <a:stretch>
            <a:fillRect/>
          </a:stretch>
        </p:blipFill>
        <p:spPr bwMode="auto">
          <a:xfrm>
            <a:off x="4114800" y="1047750"/>
            <a:ext cx="4821975" cy="39052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5410200" cy="4038600"/>
          </a:xfrm>
        </p:spPr>
        <p:txBody>
          <a:bodyPr>
            <a:normAutofit/>
          </a:bodyPr>
          <a:lstStyle/>
          <a:p>
            <a:pPr algn="l">
              <a:buFont typeface="Arial" pitchFamily="34" charset="0"/>
              <a:buChar char="●"/>
              <a:defRPr/>
            </a:pPr>
            <a:r>
              <a:rPr lang="en-US" sz="2000" dirty="0" err="1" smtClean="0">
                <a:solidFill>
                  <a:schemeClr val="tx1">
                    <a:lumMod val="65000"/>
                    <a:lumOff val="35000"/>
                  </a:schemeClr>
                </a:solidFill>
                <a:latin typeface="Arial" pitchFamily="34" charset="0"/>
                <a:cs typeface="Arial" pitchFamily="34" charset="0"/>
              </a:rPr>
              <a:t>Shorthands</a:t>
            </a:r>
            <a:r>
              <a:rPr lang="en-US" sz="2000" dirty="0" smtClean="0">
                <a:solidFill>
                  <a:schemeClr val="tx1">
                    <a:lumMod val="65000"/>
                    <a:lumOff val="35000"/>
                  </a:schemeClr>
                </a:solidFill>
                <a:latin typeface="Arial" pitchFamily="34" charset="0"/>
                <a:cs typeface="Arial" pitchFamily="34" charset="0"/>
              </a:rPr>
              <a:t> are used to bind variables to attributes, instead of provide hard coded strings.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the colon : shorthand is the most common one, and can be used to add bind variables instead of strings.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For instance, instead of setting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to an actual </a:t>
            </a:r>
            <a:r>
              <a:rPr lang="en-US" sz="2000" dirty="0" err="1" smtClean="0">
                <a:solidFill>
                  <a:schemeClr val="tx1">
                    <a:lumMod val="65000"/>
                    <a:lumOff val="35000"/>
                  </a:schemeClr>
                </a:solidFill>
                <a:latin typeface="Arial" pitchFamily="34" charset="0"/>
                <a:cs typeface="Arial" pitchFamily="34" charset="0"/>
              </a:rPr>
              <a:t>url</a:t>
            </a:r>
            <a:r>
              <a:rPr lang="en-US" sz="2000" dirty="0" smtClean="0">
                <a:solidFill>
                  <a:schemeClr val="tx1">
                    <a:lumMod val="65000"/>
                    <a:lumOff val="35000"/>
                  </a:schemeClr>
                </a:solidFill>
                <a:latin typeface="Arial" pitchFamily="34" charset="0"/>
                <a:cs typeface="Arial" pitchFamily="34" charset="0"/>
              </a:rPr>
              <a:t> string, the shorthand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can be used to assign a variable so that </a:t>
            </a:r>
            <a:r>
              <a:rPr lang="en-US" sz="2000" dirty="0" err="1" smtClean="0">
                <a:solidFill>
                  <a:schemeClr val="tx1">
                    <a:lumMod val="65000"/>
                    <a:lumOff val="35000"/>
                  </a:schemeClr>
                </a:solidFill>
                <a:latin typeface="Arial" pitchFamily="34" charset="0"/>
                <a:cs typeface="Arial" pitchFamily="34" charset="0"/>
              </a:rPr>
              <a:t>href</a:t>
            </a:r>
            <a:r>
              <a:rPr lang="en-US" sz="2000" dirty="0" smtClean="0">
                <a:solidFill>
                  <a:schemeClr val="tx1">
                    <a:lumMod val="65000"/>
                    <a:lumOff val="35000"/>
                  </a:schemeClr>
                </a:solidFill>
                <a:latin typeface="Arial" pitchFamily="34" charset="0"/>
                <a:cs typeface="Arial" pitchFamily="34" charset="0"/>
              </a:rPr>
              <a:t> can dynamically be changed.</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 SHORTHANDS</a:t>
            </a:r>
            <a:endParaRPr lang="en-US" sz="2500" u="sng" dirty="0">
              <a:solidFill>
                <a:srgbClr val="3366CC"/>
              </a:solidFill>
              <a:latin typeface="Arial Black" pitchFamily="34" charset="0"/>
            </a:endParaRPr>
          </a:p>
        </p:txBody>
      </p:sp>
      <p:pic>
        <p:nvPicPr>
          <p:cNvPr id="6" name="Picture 2"/>
          <p:cNvPicPr>
            <a:picLocks noChangeAspect="1" noChangeArrowheads="1"/>
          </p:cNvPicPr>
          <p:nvPr/>
        </p:nvPicPr>
        <p:blipFill>
          <a:blip r:embed="rId2" cstate="print"/>
          <a:srcRect/>
          <a:stretch>
            <a:fillRect/>
          </a:stretch>
        </p:blipFill>
        <p:spPr bwMode="auto">
          <a:xfrm>
            <a:off x="5715000" y="1047750"/>
            <a:ext cx="3239540" cy="3873807"/>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1047750"/>
            <a:ext cx="4267200" cy="3962400"/>
          </a:xfrm>
        </p:spPr>
        <p:txBody>
          <a:bodyPr>
            <a:normAutofit/>
          </a:bodyPr>
          <a:lstStyle/>
          <a:p>
            <a:pPr algn="l">
              <a:buFont typeface="Arial" pitchFamily="34" charset="0"/>
              <a:buChar char="●"/>
              <a:defRPr/>
            </a:pPr>
            <a:r>
              <a:rPr lang="en-US" sz="2000" dirty="0" err="1" smtClean="0">
                <a:solidFill>
                  <a:schemeClr val="tx1">
                    <a:lumMod val="65000"/>
                    <a:lumOff val="35000"/>
                  </a:schemeClr>
                </a:solidFill>
                <a:latin typeface="Arial" pitchFamily="34" charset="0"/>
                <a:cs typeface="Arial" pitchFamily="34" charset="0"/>
              </a:rPr>
              <a:t>Shorthands</a:t>
            </a:r>
            <a:r>
              <a:rPr lang="en-US" sz="2000" dirty="0" smtClean="0">
                <a:solidFill>
                  <a:schemeClr val="tx1">
                    <a:lumMod val="65000"/>
                    <a:lumOff val="35000"/>
                  </a:schemeClr>
                </a:solidFill>
                <a:latin typeface="Arial" pitchFamily="34" charset="0"/>
                <a:cs typeface="Arial" pitchFamily="34" charset="0"/>
              </a:rPr>
              <a:t> can also be used to define styles and classes to HTML elements.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this example, “</a:t>
            </a:r>
            <a:r>
              <a:rPr lang="en-US" sz="2000" dirty="0" err="1" smtClean="0">
                <a:solidFill>
                  <a:schemeClr val="tx1">
                    <a:lumMod val="65000"/>
                    <a:lumOff val="35000"/>
                  </a:schemeClr>
                </a:solidFill>
                <a:latin typeface="Arial" pitchFamily="34" charset="0"/>
                <a:cs typeface="Arial" pitchFamily="34" charset="0"/>
              </a:rPr>
              <a:t>classObject</a:t>
            </a:r>
            <a:r>
              <a:rPr lang="en-US" sz="2000" dirty="0" smtClean="0">
                <a:solidFill>
                  <a:schemeClr val="tx1">
                    <a:lumMod val="65000"/>
                    <a:lumOff val="35000"/>
                  </a:schemeClr>
                </a:solidFill>
                <a:latin typeface="Arial" pitchFamily="34" charset="0"/>
                <a:cs typeface="Arial" pitchFamily="34" charset="0"/>
              </a:rPr>
              <a:t>” is not a class name, it is a variable that contains the string of a class name.</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 SHORTHANDS</a:t>
            </a:r>
            <a:endParaRPr lang="en-US" sz="2500" u="sng" dirty="0">
              <a:solidFill>
                <a:srgbClr val="3366CC"/>
              </a:solidFill>
              <a:latin typeface="Arial Black" pitchFamily="34" charset="0"/>
            </a:endParaRPr>
          </a:p>
        </p:txBody>
      </p:sp>
      <p:pic>
        <p:nvPicPr>
          <p:cNvPr id="3076" name="Picture 4"/>
          <p:cNvPicPr>
            <a:picLocks noChangeAspect="1" noChangeArrowheads="1"/>
          </p:cNvPicPr>
          <p:nvPr/>
        </p:nvPicPr>
        <p:blipFill>
          <a:blip r:embed="rId2" cstate="print"/>
          <a:srcRect/>
          <a:stretch>
            <a:fillRect/>
          </a:stretch>
        </p:blipFill>
        <p:spPr bwMode="auto">
          <a:xfrm>
            <a:off x="4724400" y="2800350"/>
            <a:ext cx="4114800" cy="381719"/>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4648200" y="2004718"/>
            <a:ext cx="4191000" cy="70038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LIFE CYCLE</a:t>
            </a:r>
            <a:endParaRPr lang="en-US" sz="2500" u="sng" dirty="0">
              <a:solidFill>
                <a:srgbClr val="3366CC"/>
              </a:solidFill>
              <a:latin typeface="Arial Black" pitchFamily="34" charset="0"/>
            </a:endParaRPr>
          </a:p>
        </p:txBody>
      </p:sp>
      <p:pic>
        <p:nvPicPr>
          <p:cNvPr id="9" name="Picture 2"/>
          <p:cNvPicPr>
            <a:picLocks noChangeAspect="1" noChangeArrowheads="1"/>
          </p:cNvPicPr>
          <p:nvPr/>
        </p:nvPicPr>
        <p:blipFill>
          <a:blip r:embed="rId2" cstate="print"/>
          <a:srcRect/>
          <a:stretch>
            <a:fillRect/>
          </a:stretch>
        </p:blipFill>
        <p:spPr bwMode="auto">
          <a:xfrm>
            <a:off x="3657600" y="1123950"/>
            <a:ext cx="5322918" cy="3633037"/>
          </a:xfrm>
          <a:prstGeom prst="rect">
            <a:avLst/>
          </a:prstGeom>
          <a:noFill/>
          <a:ln w="9525">
            <a:noFill/>
            <a:miter lim="800000"/>
            <a:headEnd/>
            <a:tailEnd/>
          </a:ln>
        </p:spPr>
      </p:pic>
      <p:sp>
        <p:nvSpPr>
          <p:cNvPr id="6" name="Subtitle 2"/>
          <p:cNvSpPr>
            <a:spLocks noGrp="1"/>
          </p:cNvSpPr>
          <p:nvPr>
            <p:ph type="subTitle" idx="1"/>
          </p:nvPr>
        </p:nvSpPr>
        <p:spPr>
          <a:xfrm>
            <a:off x="304800" y="1047750"/>
            <a:ext cx="3352800" cy="4038600"/>
          </a:xfrm>
        </p:spPr>
        <p:txBody>
          <a:bodyPr>
            <a:normAutofit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Life cycle functions are reserved functions that can be declared to run at certain points in the creating and destruction of a page.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Some logic must run at the start of the page, such as fetching data and manipulating it for the frontend.  Other logic must run at the end of the page, such as destroying unused events.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COMPUTED, WATCHED, AND OBSERVED</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1047750"/>
            <a:ext cx="464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Computed, watched, or observed variables are used in SPA frameworks to trigger a function whenever they are changed.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use case of this is with date pickers, where formats need to be converted on change.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differences between each are not that significant, but relate to whether their values are cached and when they are executed.</a:t>
            </a:r>
          </a:p>
        </p:txBody>
      </p:sp>
      <p:pic>
        <p:nvPicPr>
          <p:cNvPr id="2051" name="Picture 3"/>
          <p:cNvPicPr>
            <a:picLocks noChangeAspect="1" noChangeArrowheads="1"/>
          </p:cNvPicPr>
          <p:nvPr/>
        </p:nvPicPr>
        <p:blipFill>
          <a:blip r:embed="rId2" cstate="print"/>
          <a:srcRect/>
          <a:stretch>
            <a:fillRect/>
          </a:stretch>
        </p:blipFill>
        <p:spPr bwMode="auto">
          <a:xfrm>
            <a:off x="5105400" y="1200150"/>
            <a:ext cx="3676650" cy="35718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REACT</a:t>
            </a:r>
            <a:endParaRPr lang="en-US" sz="3500" u="sng" dirty="0">
              <a:solidFill>
                <a:schemeClr val="bg1"/>
              </a:solidFill>
              <a:latin typeface="Arial Black"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Background</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File setup</a:t>
            </a:r>
          </a:p>
          <a:p>
            <a:pPr algn="l">
              <a:buFont typeface="Arial" pitchFamily="34" charset="0"/>
              <a:buChar char="●"/>
            </a:pPr>
            <a:r>
              <a:rPr lang="en-US" sz="2000" dirty="0" err="1" smtClean="0">
                <a:solidFill>
                  <a:schemeClr val="tx1">
                    <a:lumMod val="75000"/>
                    <a:lumOff val="25000"/>
                  </a:schemeClr>
                </a:solidFill>
                <a:latin typeface="Arial" pitchFamily="34" charset="0"/>
                <a:cs typeface="Arial" pitchFamily="34" charset="0"/>
              </a:rPr>
              <a:t>Templating</a:t>
            </a:r>
            <a:r>
              <a:rPr lang="en-US" sz="2000" dirty="0" smtClean="0">
                <a:solidFill>
                  <a:schemeClr val="tx1">
                    <a:lumMod val="75000"/>
                    <a:lumOff val="25000"/>
                  </a:schemeClr>
                </a:solidFill>
                <a:latin typeface="Arial" pitchFamily="34" charset="0"/>
                <a:cs typeface="Arial" pitchFamily="34" charset="0"/>
              </a:rPr>
              <a:t> engine</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Event handling</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Life Cycle functions</a:t>
            </a:r>
          </a:p>
          <a:p>
            <a:pPr algn="l">
              <a:buFont typeface="Arial" pitchFamily="34" charset="0"/>
              <a:buChar char="●"/>
            </a:pPr>
            <a:r>
              <a:rPr lang="en-US" sz="2000" dirty="0" err="1" smtClean="0">
                <a:solidFill>
                  <a:schemeClr val="tx1">
                    <a:lumMod val="75000"/>
                    <a:lumOff val="25000"/>
                  </a:schemeClr>
                </a:solidFill>
                <a:latin typeface="Arial" pitchFamily="34" charset="0"/>
                <a:cs typeface="Arial" pitchFamily="34" charset="0"/>
              </a:rPr>
              <a:t>Vue</a:t>
            </a:r>
            <a:r>
              <a:rPr lang="en-US" sz="2000" dirty="0" smtClean="0">
                <a:solidFill>
                  <a:schemeClr val="tx1">
                    <a:lumMod val="75000"/>
                    <a:lumOff val="25000"/>
                  </a:schemeClr>
                </a:solidFill>
                <a:latin typeface="Arial" pitchFamily="34" charset="0"/>
                <a:cs typeface="Arial" pitchFamily="34" charset="0"/>
              </a:rPr>
              <a:t>, React, Angular</a:t>
            </a:r>
          </a:p>
          <a:p>
            <a:pPr algn="l">
              <a:buFont typeface="Arial" pitchFamily="34" charset="0"/>
              <a:buChar char="●"/>
            </a:pPr>
            <a:endParaRPr lang="en-US" sz="2000" dirty="0" smtClean="0">
              <a:solidFill>
                <a:schemeClr val="tx1">
                  <a:lumMod val="75000"/>
                  <a:lumOff val="25000"/>
                </a:schemeClr>
              </a:solidFill>
              <a:latin typeface="Arial" pitchFamily="34" charset="0"/>
              <a:cs typeface="Arial" pitchFamily="34" charset="0"/>
            </a:endParaRPr>
          </a:p>
          <a:p>
            <a:pPr algn="l"/>
            <a:endParaRPr lang="en-US" sz="2000" dirty="0" smtClean="0">
              <a:solidFill>
                <a:schemeClr val="tx1">
                  <a:lumMod val="75000"/>
                  <a:lumOff val="2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INTRODUCTION</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4419600" cy="4038600"/>
          </a:xfrm>
        </p:spPr>
        <p:txBody>
          <a:bodyPr>
            <a:normAutofit fontScale="92500"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is the most popular framework as of 2022 and is similar to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but uses JSX(JavaScript XML) syntax.</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difference is that JSX requires </a:t>
            </a:r>
            <a:r>
              <a:rPr lang="en-US" sz="2000" dirty="0" err="1" smtClean="0">
                <a:solidFill>
                  <a:schemeClr val="tx1">
                    <a:lumMod val="65000"/>
                    <a:lumOff val="35000"/>
                  </a:schemeClr>
                </a:solidFill>
                <a:latin typeface="Arial" pitchFamily="34" charset="0"/>
                <a:cs typeface="Arial" pitchFamily="34" charset="0"/>
              </a:rPr>
              <a:t>className</a:t>
            </a:r>
            <a:r>
              <a:rPr lang="en-US" sz="2000" dirty="0" smtClean="0">
                <a:solidFill>
                  <a:schemeClr val="tx1">
                    <a:lumMod val="65000"/>
                    <a:lumOff val="35000"/>
                  </a:schemeClr>
                </a:solidFill>
                <a:latin typeface="Arial" pitchFamily="34" charset="0"/>
                <a:cs typeface="Arial" pitchFamily="34" charset="0"/>
              </a:rPr>
              <a:t> instead of class to assign a CSS class.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One unique element of React is that it has the ability to give control on what is updated on the view, something that other frameworks don’t always provide.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It can be installed with either a direct link or an </a:t>
            </a:r>
            <a:r>
              <a:rPr lang="en-US" sz="2000" dirty="0" err="1" smtClean="0">
                <a:solidFill>
                  <a:schemeClr val="tx1">
                    <a:lumMod val="65000"/>
                    <a:lumOff val="35000"/>
                  </a:schemeClr>
                </a:solidFill>
                <a:latin typeface="Arial" pitchFamily="34" charset="0"/>
                <a:cs typeface="Arial" pitchFamily="34" charset="0"/>
              </a:rPr>
              <a:t>npm</a:t>
            </a:r>
            <a:r>
              <a:rPr lang="en-US" sz="2000" dirty="0" smtClean="0">
                <a:solidFill>
                  <a:schemeClr val="tx1">
                    <a:lumMod val="65000"/>
                    <a:lumOff val="35000"/>
                  </a:schemeClr>
                </a:solidFill>
                <a:latin typeface="Arial" pitchFamily="34" charset="0"/>
                <a:cs typeface="Arial" pitchFamily="34" charset="0"/>
              </a:rPr>
              <a:t> install just like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documentation can be found at </a:t>
            </a:r>
            <a:r>
              <a:rPr lang="en-US" sz="2000" dirty="0" smtClean="0">
                <a:solidFill>
                  <a:schemeClr val="tx1">
                    <a:lumMod val="65000"/>
                    <a:lumOff val="35000"/>
                  </a:schemeClr>
                </a:solidFill>
                <a:latin typeface="Arial" pitchFamily="34" charset="0"/>
                <a:cs typeface="Arial" pitchFamily="34" charset="0"/>
                <a:hlinkClick r:id="rId2"/>
              </a:rPr>
              <a:t>https://reactjs.org/docs/</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4724400" y="819150"/>
            <a:ext cx="3964709" cy="38862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819150"/>
            <a:ext cx="85344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virtual DOM is a concept where a virtual representation of the UI is kept in memory and synched with the real DOM in library such as </a:t>
            </a:r>
            <a:r>
              <a:rPr lang="en-US" sz="2000" dirty="0" err="1" smtClean="0">
                <a:solidFill>
                  <a:schemeClr val="tx1">
                    <a:lumMod val="65000"/>
                    <a:lumOff val="35000"/>
                  </a:schemeClr>
                </a:solidFill>
                <a:latin typeface="Arial" pitchFamily="34" charset="0"/>
                <a:cs typeface="Arial" pitchFamily="34" charset="0"/>
              </a:rPr>
              <a:t>ReactDOM</a:t>
            </a:r>
            <a:r>
              <a:rPr lang="en-US" sz="2000" dirty="0" smtClean="0">
                <a:solidFill>
                  <a:schemeClr val="tx1">
                    <a:lumMod val="65000"/>
                    <a:lumOff val="35000"/>
                  </a:schemeClr>
                </a:solidFill>
                <a:latin typeface="Arial" pitchFamily="34" charset="0"/>
                <a:cs typeface="Arial" pitchFamily="34" charset="0"/>
              </a:rPr>
              <a:t>.  This process is called reconciliation.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also uses fibers to hold additional information about the component tree.  These fibers are used to enable incremental rendering of the DOM.</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VIRTUAL DOM</a:t>
            </a:r>
            <a:endParaRPr lang="en-US" sz="2500" u="sng" dirty="0">
              <a:solidFill>
                <a:srgbClr val="3366CC"/>
              </a:solidFill>
              <a:latin typeface="Arial Black"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8153400" y="133350"/>
            <a:ext cx="777875" cy="6667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819150"/>
            <a:ext cx="8534400" cy="3886200"/>
          </a:xfrm>
        </p:spPr>
        <p:txBody>
          <a:bodyPr>
            <a:normAutofit/>
          </a:bodyPr>
          <a:lstStyle/>
          <a:p>
            <a:pPr algn="l">
              <a:buFont typeface="Arial" pitchFamily="34" charset="0"/>
              <a:buChar char="●"/>
              <a:defRPr/>
            </a:pPr>
            <a:r>
              <a:rPr lang="en-US" sz="2000" dirty="0" err="1" smtClean="0">
                <a:solidFill>
                  <a:schemeClr val="tx1">
                    <a:lumMod val="65000"/>
                    <a:lumOff val="35000"/>
                  </a:schemeClr>
                </a:solidFill>
                <a:latin typeface="Arial" pitchFamily="34" charset="0"/>
                <a:cs typeface="Arial" pitchFamily="34" charset="0"/>
              </a:rPr>
              <a:t>Destructuring</a:t>
            </a:r>
            <a:r>
              <a:rPr lang="en-US" sz="2000" dirty="0" smtClean="0">
                <a:solidFill>
                  <a:schemeClr val="tx1">
                    <a:lumMod val="65000"/>
                    <a:lumOff val="35000"/>
                  </a:schemeClr>
                </a:solidFill>
                <a:latin typeface="Arial" pitchFamily="34" charset="0"/>
                <a:cs typeface="Arial" pitchFamily="34" charset="0"/>
              </a:rPr>
              <a:t> is a way to assign array values to variables.</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DESTRUCTURING</a:t>
            </a:r>
            <a:endParaRPr lang="en-US" sz="2500" u="sng" dirty="0">
              <a:solidFill>
                <a:srgbClr val="3366CC"/>
              </a:solidFill>
              <a:latin typeface="Arial Black"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8153400" y="133350"/>
            <a:ext cx="777875" cy="666750"/>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2819400" y="1276350"/>
            <a:ext cx="3594567" cy="35814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MASTER DIV</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master div in React is defined with id=‘root’.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is where React builds the entire page using its powerful engine based on the components you created.</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228600" y="2952750"/>
            <a:ext cx="8734425" cy="6477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REACT REACTS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56388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only updates what is necessary.  </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the example shown, the date is the only element that changes.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Because React is immutable(once created, it can’t be changed), the only way to make updates is by re-running the </a:t>
            </a:r>
            <a:r>
              <a:rPr lang="en-US" sz="2000" b="1" dirty="0" smtClean="0">
                <a:solidFill>
                  <a:schemeClr val="tx1">
                    <a:lumMod val="65000"/>
                    <a:lumOff val="35000"/>
                  </a:schemeClr>
                </a:solidFill>
                <a:latin typeface="Consolas" pitchFamily="49" charset="0"/>
                <a:cs typeface="Arial" pitchFamily="34" charset="0"/>
              </a:rPr>
              <a:t>render()</a:t>
            </a:r>
            <a:r>
              <a:rPr lang="en-US" sz="2000" dirty="0" smtClean="0">
                <a:solidFill>
                  <a:schemeClr val="tx1">
                    <a:lumMod val="65000"/>
                    <a:lumOff val="35000"/>
                  </a:schemeClr>
                </a:solidFill>
                <a:latin typeface="Arial" pitchFamily="34" charset="0"/>
                <a:cs typeface="Arial" pitchFamily="34" charset="0"/>
              </a:rPr>
              <a:t> function or use states i.e. </a:t>
            </a:r>
            <a:r>
              <a:rPr lang="en-US" sz="2000" b="1" dirty="0" err="1" smtClean="0">
                <a:solidFill>
                  <a:schemeClr val="tx1">
                    <a:lumMod val="65000"/>
                    <a:lumOff val="35000"/>
                  </a:schemeClr>
                </a:solidFill>
                <a:latin typeface="Consolas" pitchFamily="49" charset="0"/>
                <a:cs typeface="Arial" pitchFamily="34" charset="0"/>
              </a:rPr>
              <a:t>setState</a:t>
            </a:r>
            <a:r>
              <a:rPr lang="en-US" sz="2000" b="1" dirty="0" smtClean="0">
                <a:solidFill>
                  <a:schemeClr val="tx1">
                    <a:lumMod val="65000"/>
                    <a:lumOff val="35000"/>
                  </a:schemeClr>
                </a:solidFill>
                <a:latin typeface="Consolas" pitchFamily="49"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13314" name="Picture 2" descr="DOM inspector showing granular updates"/>
          <p:cNvPicPr>
            <a:picLocks noChangeAspect="1" noChangeArrowheads="1" noCrop="1"/>
          </p:cNvPicPr>
          <p:nvPr/>
        </p:nvPicPr>
        <p:blipFill>
          <a:blip r:embed="rId2" cstate="print"/>
          <a:srcRect/>
          <a:stretch>
            <a:fillRect/>
          </a:stretch>
        </p:blipFill>
        <p:spPr bwMode="auto">
          <a:xfrm>
            <a:off x="6248400" y="742950"/>
            <a:ext cx="2532982" cy="40386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DECLARATIVE RENDERING</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JSX with React, declarative rendering is done with single {} as shown.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As a recap, declarative rendering is the process of displaying a variable or doing math on HTML.</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152400" y="2419350"/>
            <a:ext cx="8801100" cy="18002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CONDITIONAL RENDERING</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Conditional rendering is handled with either JavaScript or ternaries.</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90114" name="Picture 2"/>
          <p:cNvPicPr>
            <a:picLocks noChangeAspect="1" noChangeArrowheads="1"/>
          </p:cNvPicPr>
          <p:nvPr/>
        </p:nvPicPr>
        <p:blipFill>
          <a:blip r:embed="rId2" cstate="print"/>
          <a:srcRect/>
          <a:stretch>
            <a:fillRect/>
          </a:stretch>
        </p:blipFill>
        <p:spPr bwMode="auto">
          <a:xfrm>
            <a:off x="1219200" y="1210031"/>
            <a:ext cx="6553200" cy="2227513"/>
          </a:xfrm>
          <a:prstGeom prst="rect">
            <a:avLst/>
          </a:prstGeom>
          <a:noFill/>
          <a:ln w="9525">
            <a:noFill/>
            <a:miter lim="800000"/>
            <a:headEnd/>
            <a:tailEnd/>
          </a:ln>
        </p:spPr>
      </p:pic>
      <p:pic>
        <p:nvPicPr>
          <p:cNvPr id="90115" name="Picture 3"/>
          <p:cNvPicPr>
            <a:picLocks noChangeAspect="1" noChangeArrowheads="1"/>
          </p:cNvPicPr>
          <p:nvPr/>
        </p:nvPicPr>
        <p:blipFill>
          <a:blip r:embed="rId3" cstate="print"/>
          <a:srcRect/>
          <a:stretch>
            <a:fillRect/>
          </a:stretch>
        </p:blipFill>
        <p:spPr bwMode="auto">
          <a:xfrm>
            <a:off x="1294645" y="3496031"/>
            <a:ext cx="6477755" cy="1437919"/>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Events can be declared and handled as shown below.</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e argument represents the react event that can include DOM and location properties.</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89090" name="Picture 2"/>
          <p:cNvPicPr>
            <a:picLocks noChangeAspect="1" noChangeArrowheads="1"/>
          </p:cNvPicPr>
          <p:nvPr/>
        </p:nvPicPr>
        <p:blipFill>
          <a:blip r:embed="rId2" cstate="print"/>
          <a:srcRect/>
          <a:stretch>
            <a:fillRect/>
          </a:stretch>
        </p:blipFill>
        <p:spPr bwMode="auto">
          <a:xfrm>
            <a:off x="438150" y="1885950"/>
            <a:ext cx="8705850" cy="2667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1047750"/>
            <a:ext cx="3733800" cy="3657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For example, a header component can be added using the &lt;Header&gt; tag as shown.</a:t>
            </a:r>
          </a:p>
          <a:p>
            <a:pPr algn="l">
              <a:defRPr/>
            </a:pPr>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4038600" y="1276350"/>
            <a:ext cx="4305300" cy="30384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95350"/>
            <a:ext cx="4800600" cy="4038600"/>
          </a:xfrm>
        </p:spPr>
        <p:txBody>
          <a:bodyPr>
            <a:normAutofit fontScale="92500"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 component in React is a block of functionality.</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They allow the user to break down a user interface into smaller pieces so they can be reused, combined, and nested together.</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Components can either be in the same JavaScript file or imported on a separate file.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There are 2 types of components, </a:t>
            </a:r>
            <a:r>
              <a:rPr lang="en-US" sz="2000" b="1" dirty="0" smtClean="0">
                <a:solidFill>
                  <a:schemeClr val="tx1">
                    <a:lumMod val="65000"/>
                    <a:lumOff val="35000"/>
                  </a:schemeClr>
                </a:solidFill>
                <a:latin typeface="Arial" pitchFamily="34" charset="0"/>
                <a:cs typeface="Arial" pitchFamily="34" charset="0"/>
              </a:rPr>
              <a:t>functional</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Arial" pitchFamily="34" charset="0"/>
                <a:cs typeface="Arial" pitchFamily="34" charset="0"/>
              </a:rPr>
              <a:t>class</a:t>
            </a:r>
            <a:r>
              <a:rPr lang="en-US" sz="2000" dirty="0" smtClean="0">
                <a:solidFill>
                  <a:schemeClr val="tx1">
                    <a:lumMod val="65000"/>
                    <a:lumOff val="35000"/>
                  </a:schemeClr>
                </a:solidFill>
                <a:latin typeface="Arial" pitchFamily="34" charset="0"/>
                <a:cs typeface="Arial" pitchFamily="34" charset="0"/>
              </a:rPr>
              <a:t> components.  Functional components just return JavaScript helpers whereas class components are part of the React framework and can render HTML.</a:t>
            </a:r>
          </a:p>
        </p:txBody>
      </p:sp>
      <p:pic>
        <p:nvPicPr>
          <p:cNvPr id="5122" name="Picture 2"/>
          <p:cNvPicPr>
            <a:picLocks noChangeAspect="1" noChangeArrowheads="1"/>
          </p:cNvPicPr>
          <p:nvPr/>
        </p:nvPicPr>
        <p:blipFill>
          <a:blip r:embed="rId2" cstate="print"/>
          <a:srcRect/>
          <a:stretch>
            <a:fillRect/>
          </a:stretch>
        </p:blipFill>
        <p:spPr bwMode="auto">
          <a:xfrm>
            <a:off x="5181600" y="590550"/>
            <a:ext cx="3800894" cy="44005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886200"/>
          </a:xfrm>
        </p:spPr>
        <p:txBody>
          <a:bodyPr>
            <a:normAutofit/>
          </a:bodyPr>
          <a:lstStyle/>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It can be very hard to maintain applications that are built with a series of hard coded vanilla HTML/CSS/JavaScript pages.</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For instance, if the app uses the same banner bar on the ‘about’ page and ‘user’ page, that banner bar would need to be hard coded twice, making it very difficult to make consistent changes during development.</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Furthermore, getting and setting values using </a:t>
            </a:r>
            <a:r>
              <a:rPr lang="en-US" sz="2000" b="1" dirty="0" smtClean="0">
                <a:solidFill>
                  <a:srgbClr val="0070C0"/>
                </a:solidFill>
                <a:latin typeface="Consolas" pitchFamily="49" charset="0"/>
                <a:cs typeface="Arial" pitchFamily="34" charset="0"/>
              </a:rPr>
              <a:t>.</a:t>
            </a:r>
            <a:r>
              <a:rPr lang="en-US" sz="2000" b="1" dirty="0" err="1" smtClean="0">
                <a:solidFill>
                  <a:srgbClr val="0070C0"/>
                </a:solidFill>
                <a:latin typeface="Consolas" pitchFamily="49" charset="0"/>
                <a:cs typeface="Arial" pitchFamily="34" charset="0"/>
              </a:rPr>
              <a:t>getElementById</a:t>
            </a:r>
            <a:r>
              <a:rPr lang="en-US" sz="2000" b="1" dirty="0" smtClean="0">
                <a:solidFill>
                  <a:srgbClr val="0070C0"/>
                </a:solidFill>
                <a:latin typeface="Consolas" pitchFamily="49" charset="0"/>
                <a:cs typeface="Arial" pitchFamily="34" charset="0"/>
              </a:rPr>
              <a:t>() </a:t>
            </a:r>
            <a:r>
              <a:rPr lang="en-US" sz="2000" dirty="0" smtClean="0">
                <a:solidFill>
                  <a:schemeClr val="tx1">
                    <a:lumMod val="75000"/>
                    <a:lumOff val="25000"/>
                  </a:schemeClr>
                </a:solidFill>
                <a:latin typeface="Arial" pitchFamily="34" charset="0"/>
                <a:cs typeface="Arial" pitchFamily="34" charset="0"/>
              </a:rPr>
              <a:t>to achieve two directional binding on input controls would be very tedious and repetitive on an application.  Similarly, HTML elements that need to repeat based on an array structure, or HTML elements that need to hide based on certain variables is not something easily achieved with vanilla JavaScript.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PROBLEM</a:t>
            </a:r>
            <a:endParaRPr lang="en-US" sz="2500" u="sng" dirty="0">
              <a:solidFill>
                <a:srgbClr val="3366CC"/>
              </a:solidFill>
              <a:latin typeface="Arial Black"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FUNCTIONAL COMPONENTS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819150"/>
            <a:ext cx="8458200" cy="1981200"/>
          </a:xfrm>
        </p:spPr>
        <p:txBody>
          <a:bodyPr>
            <a:normAutofit fontScale="85000" lnSpcReduction="2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simplest way to create components is to use functions.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Function components contain single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called props.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Props are used for passing data between components.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 functional component can be referenced via markup.</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When exporting HTML components, make sure to wrap it around an empty &lt;&gt;&lt;/&gt; tag, no &lt;div&gt; or &lt;span&gt; tag or anything.</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This wrapping is required because can’t return more than 1 element in React.</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32769" name="Picture 1"/>
          <p:cNvPicPr>
            <a:picLocks noChangeAspect="1" noChangeArrowheads="1"/>
          </p:cNvPicPr>
          <p:nvPr/>
        </p:nvPicPr>
        <p:blipFill>
          <a:blip r:embed="rId2" cstate="print"/>
          <a:srcRect/>
          <a:stretch>
            <a:fillRect/>
          </a:stretch>
        </p:blipFill>
        <p:spPr bwMode="auto">
          <a:xfrm>
            <a:off x="228600" y="3105150"/>
            <a:ext cx="8734425" cy="10382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NESTED FUNCTIONAL COMPONENTS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1047750"/>
            <a:ext cx="3733800" cy="39624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ability to reference components via markup allows pages to be composed as series of nested components.</a:t>
            </a:r>
          </a:p>
        </p:txBody>
      </p:sp>
      <p:pic>
        <p:nvPicPr>
          <p:cNvPr id="8194" name="Picture 2"/>
          <p:cNvPicPr>
            <a:picLocks noChangeAspect="1" noChangeArrowheads="1"/>
          </p:cNvPicPr>
          <p:nvPr/>
        </p:nvPicPr>
        <p:blipFill>
          <a:blip r:embed="rId2" cstate="print"/>
          <a:srcRect/>
          <a:stretch>
            <a:fillRect/>
          </a:stretch>
        </p:blipFill>
        <p:spPr bwMode="auto">
          <a:xfrm>
            <a:off x="4114800" y="1200150"/>
            <a:ext cx="4638862" cy="32766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 COMPONENTS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1047750"/>
            <a:ext cx="8382000" cy="1371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other more complicated way to create a component is by using classes.</a:t>
            </a:r>
          </a:p>
        </p:txBody>
      </p:sp>
      <p:pic>
        <p:nvPicPr>
          <p:cNvPr id="30721" name="Picture 1"/>
          <p:cNvPicPr>
            <a:picLocks noChangeAspect="1" noChangeArrowheads="1"/>
          </p:cNvPicPr>
          <p:nvPr/>
        </p:nvPicPr>
        <p:blipFill>
          <a:blip r:embed="rId2" cstate="print"/>
          <a:srcRect/>
          <a:stretch>
            <a:fillRect/>
          </a:stretch>
        </p:blipFill>
        <p:spPr bwMode="auto">
          <a:xfrm>
            <a:off x="381000" y="2393563"/>
            <a:ext cx="8448675" cy="139738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 ATTRIBUTES</a:t>
            </a:r>
            <a:endParaRPr lang="en-US" sz="2500" u="sng" dirty="0">
              <a:solidFill>
                <a:srgbClr val="3366CC"/>
              </a:solidFill>
              <a:latin typeface="Arial Black" pitchFamily="34" charset="0"/>
            </a:endParaRPr>
          </a:p>
        </p:txBody>
      </p:sp>
      <p:sp>
        <p:nvSpPr>
          <p:cNvPr id="6" name="Subtitle 2"/>
          <p:cNvSpPr>
            <a:spLocks noGrp="1"/>
          </p:cNvSpPr>
          <p:nvPr>
            <p:ph type="subTitle" idx="1"/>
          </p:nvPr>
        </p:nvSpPr>
        <p:spPr>
          <a:xfrm>
            <a:off x="304800" y="1047750"/>
            <a:ext cx="8153400" cy="39624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Components have props, state, and behavior attributes.</a:t>
            </a:r>
          </a:p>
          <a:p>
            <a:pPr algn="l">
              <a:buFont typeface="Arial" pitchFamily="34" charset="0"/>
              <a:buChar char="●"/>
              <a:defRPr/>
            </a:pPr>
            <a:r>
              <a:rPr lang="en-US" sz="2000" b="1" dirty="0" smtClean="0">
                <a:solidFill>
                  <a:schemeClr val="tx1">
                    <a:lumMod val="65000"/>
                    <a:lumOff val="35000"/>
                  </a:schemeClr>
                </a:solidFill>
                <a:latin typeface="Arial" pitchFamily="34" charset="0"/>
                <a:cs typeface="Arial" pitchFamily="34" charset="0"/>
              </a:rPr>
              <a:t>Props</a:t>
            </a:r>
            <a:r>
              <a:rPr lang="en-US" sz="2000" dirty="0" smtClean="0">
                <a:solidFill>
                  <a:schemeClr val="tx1">
                    <a:lumMod val="65000"/>
                    <a:lumOff val="35000"/>
                  </a:schemeClr>
                </a:solidFill>
                <a:latin typeface="Arial" pitchFamily="34" charset="0"/>
                <a:cs typeface="Arial" pitchFamily="34" charset="0"/>
              </a:rPr>
              <a:t> are used to pass data between components.</a:t>
            </a:r>
          </a:p>
          <a:p>
            <a:pPr algn="l">
              <a:buFont typeface="Arial" pitchFamily="34" charset="0"/>
              <a:buChar char="●"/>
              <a:defRPr/>
            </a:pPr>
            <a:r>
              <a:rPr lang="en-US" sz="2000" b="1" dirty="0" smtClean="0">
                <a:solidFill>
                  <a:schemeClr val="tx1">
                    <a:lumMod val="65000"/>
                    <a:lumOff val="35000"/>
                  </a:schemeClr>
                </a:solidFill>
                <a:latin typeface="Arial" pitchFamily="34" charset="0"/>
                <a:cs typeface="Arial" pitchFamily="34" charset="0"/>
              </a:rPr>
              <a:t>States</a:t>
            </a:r>
            <a:r>
              <a:rPr lang="en-US" sz="2000" dirty="0" smtClean="0">
                <a:solidFill>
                  <a:schemeClr val="tx1">
                    <a:lumMod val="65000"/>
                    <a:lumOff val="35000"/>
                  </a:schemeClr>
                </a:solidFill>
                <a:latin typeface="Arial" pitchFamily="34" charset="0"/>
                <a:cs typeface="Arial" pitchFamily="34" charset="0"/>
              </a:rPr>
              <a:t> are used for a component to have its own internal data.</a:t>
            </a:r>
          </a:p>
          <a:p>
            <a:pPr algn="l">
              <a:buFont typeface="Arial" pitchFamily="34" charset="0"/>
              <a:buChar char="●"/>
              <a:defRPr/>
            </a:pPr>
            <a:r>
              <a:rPr lang="en-US" sz="2000" b="1" dirty="0" smtClean="0">
                <a:solidFill>
                  <a:schemeClr val="tx1">
                    <a:lumMod val="65000"/>
                    <a:lumOff val="35000"/>
                  </a:schemeClr>
                </a:solidFill>
                <a:latin typeface="Arial" pitchFamily="34" charset="0"/>
                <a:cs typeface="Arial" pitchFamily="34" charset="0"/>
              </a:rPr>
              <a:t>Behaviors</a:t>
            </a:r>
            <a:r>
              <a:rPr lang="en-US" sz="2000" dirty="0" smtClean="0">
                <a:solidFill>
                  <a:schemeClr val="tx1">
                    <a:lumMod val="65000"/>
                    <a:lumOff val="35000"/>
                  </a:schemeClr>
                </a:solidFill>
                <a:latin typeface="Arial" pitchFamily="34" charset="0"/>
                <a:cs typeface="Arial" pitchFamily="34" charset="0"/>
              </a:rPr>
              <a:t> are used for a component to respond to events.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PROPS</a:t>
            </a:r>
            <a:endParaRPr lang="en-US" sz="2500" u="sng" dirty="0">
              <a:solidFill>
                <a:srgbClr val="3366CC"/>
              </a:solidFill>
              <a:latin typeface="Arial Black"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1219200" y="742950"/>
            <a:ext cx="6629400" cy="389426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PASSING OBJECTS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5344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object that is defined as shown:</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Can be passed to a component as shown:</a:t>
            </a:r>
          </a:p>
        </p:txBody>
      </p:sp>
      <p:pic>
        <p:nvPicPr>
          <p:cNvPr id="11266" name="Picture 2"/>
          <p:cNvPicPr>
            <a:picLocks noChangeAspect="1" noChangeArrowheads="1"/>
          </p:cNvPicPr>
          <p:nvPr/>
        </p:nvPicPr>
        <p:blipFill>
          <a:blip r:embed="rId2" cstate="print"/>
          <a:srcRect/>
          <a:stretch>
            <a:fillRect/>
          </a:stretch>
        </p:blipFill>
        <p:spPr bwMode="auto">
          <a:xfrm>
            <a:off x="838200" y="1504950"/>
            <a:ext cx="4600575" cy="1666875"/>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914400" y="3867150"/>
            <a:ext cx="3604054" cy="3810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REPEATERS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5344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Repeaters used in other frameworks are often treated with the map() function in React.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map() function will iterate through each element on the array and build the DOM HTML accordingly.</a:t>
            </a:r>
          </a:p>
        </p:txBody>
      </p:sp>
      <p:pic>
        <p:nvPicPr>
          <p:cNvPr id="26625" name="Picture 1"/>
          <p:cNvPicPr>
            <a:picLocks noChangeAspect="1" noChangeArrowheads="1"/>
          </p:cNvPicPr>
          <p:nvPr/>
        </p:nvPicPr>
        <p:blipFill>
          <a:blip r:embed="rId2" cstate="print"/>
          <a:srcRect/>
          <a:stretch>
            <a:fillRect/>
          </a:stretch>
        </p:blipFill>
        <p:spPr bwMode="auto">
          <a:xfrm>
            <a:off x="304800" y="3028950"/>
            <a:ext cx="8458200" cy="121621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REPEATERS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5344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Similar to repeaters in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 unique key must always be specified when repeating on a structure, otherwise the following error will display:</a:t>
            </a:r>
            <a:r>
              <a:rPr lang="en-US" sz="2000" b="1" dirty="0" smtClean="0">
                <a:solidFill>
                  <a:schemeClr val="tx1">
                    <a:lumMod val="65000"/>
                    <a:lumOff val="35000"/>
                  </a:schemeClr>
                </a:solidFill>
                <a:latin typeface="Consolas" pitchFamily="49" charset="0"/>
                <a:cs typeface="Arial" pitchFamily="34" charset="0"/>
              </a:rPr>
              <a:t> each child in a list should have a unique ‘key’ prop</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To add a key, the syntax below can be used.</a:t>
            </a:r>
          </a:p>
        </p:txBody>
      </p:sp>
      <p:pic>
        <p:nvPicPr>
          <p:cNvPr id="25601" name="Picture 1"/>
          <p:cNvPicPr>
            <a:picLocks noChangeAspect="1" noChangeArrowheads="1"/>
          </p:cNvPicPr>
          <p:nvPr/>
        </p:nvPicPr>
        <p:blipFill>
          <a:blip r:embed="rId2" cstate="print"/>
          <a:srcRect/>
          <a:stretch>
            <a:fillRect/>
          </a:stretch>
        </p:blipFill>
        <p:spPr bwMode="auto">
          <a:xfrm>
            <a:off x="228600" y="3181350"/>
            <a:ext cx="8667750" cy="15240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STATE</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8862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State is used to make changes to any data in the component.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reacts to changes made to state changes.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To use state, the </a:t>
            </a:r>
            <a:r>
              <a:rPr lang="en-US" sz="2000" dirty="0" err="1" smtClean="0">
                <a:solidFill>
                  <a:schemeClr val="tx1">
                    <a:lumMod val="65000"/>
                    <a:lumOff val="35000"/>
                  </a:schemeClr>
                </a:solidFill>
                <a:latin typeface="Arial" pitchFamily="34" charset="0"/>
                <a:cs typeface="Arial" pitchFamily="34" charset="0"/>
              </a:rPr>
              <a:t>setState</a:t>
            </a:r>
            <a:r>
              <a:rPr lang="en-US" sz="2000" dirty="0" smtClean="0">
                <a:solidFill>
                  <a:schemeClr val="tx1">
                    <a:lumMod val="65000"/>
                    <a:lumOff val="35000"/>
                  </a:schemeClr>
                </a:solidFill>
                <a:latin typeface="Arial" pitchFamily="34" charset="0"/>
                <a:cs typeface="Arial" pitchFamily="34" charset="0"/>
              </a:rPr>
              <a:t>() function needs to be used.  If it is not used, React will not update the DOM if a change was made.</a:t>
            </a:r>
          </a:p>
        </p:txBody>
      </p:sp>
      <p:pic>
        <p:nvPicPr>
          <p:cNvPr id="14338" name="Picture 2"/>
          <p:cNvPicPr>
            <a:picLocks noChangeAspect="1" noChangeArrowheads="1"/>
          </p:cNvPicPr>
          <p:nvPr/>
        </p:nvPicPr>
        <p:blipFill>
          <a:blip r:embed="rId2" cstate="print"/>
          <a:srcRect/>
          <a:stretch>
            <a:fillRect/>
          </a:stretch>
        </p:blipFill>
        <p:spPr bwMode="auto">
          <a:xfrm>
            <a:off x="4343400" y="895350"/>
            <a:ext cx="4371821" cy="37909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STATE</a:t>
            </a:r>
            <a:endParaRPr lang="en-US" sz="2500" u="sng" dirty="0">
              <a:solidFill>
                <a:srgbClr val="3366CC"/>
              </a:solidFill>
              <a:latin typeface="Arial Black" pitchFamily="34" charset="0"/>
            </a:endParaRPr>
          </a:p>
        </p:txBody>
      </p:sp>
      <p:pic>
        <p:nvPicPr>
          <p:cNvPr id="14339" name="Picture 3"/>
          <p:cNvPicPr>
            <a:picLocks noChangeAspect="1" noChangeArrowheads="1"/>
          </p:cNvPicPr>
          <p:nvPr/>
        </p:nvPicPr>
        <p:blipFill>
          <a:blip r:embed="rId2" cstate="print"/>
          <a:srcRect/>
          <a:stretch>
            <a:fillRect/>
          </a:stretch>
        </p:blipFill>
        <p:spPr bwMode="auto">
          <a:xfrm>
            <a:off x="185738" y="1362075"/>
            <a:ext cx="8772525" cy="24193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458200" cy="3962400"/>
          </a:xfrm>
        </p:spPr>
        <p:txBody>
          <a:bodyPr>
            <a:normAutofit/>
          </a:bodyPr>
          <a:lstStyle/>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To resolve these issues, companies began building frameworks, so serve as a higher level programming language to web development.</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The idea was to design a method of easily programming frequently used properties on an app, such as repeaters, binds, and component re-usability.</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Frameworks evolved from visual basic, web forms, and SPA frameworks.</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There have been many initiatives in the 2010s to transition legacy web forms into SPA frameworks.</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The ability to use front-end frameworks have become an essential skill for most software engineers.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SOLUTION</a:t>
            </a:r>
            <a:endParaRPr lang="en-US" sz="2500" u="sng" dirty="0">
              <a:solidFill>
                <a:srgbClr val="3366CC"/>
              </a:solidFill>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EVENTS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886200" cy="38100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Behaviors and events go hand in hand.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is shown here, where an event is applied to a button, and the event is defined on the code.</a:t>
            </a:r>
          </a:p>
        </p:txBody>
      </p:sp>
      <p:pic>
        <p:nvPicPr>
          <p:cNvPr id="15362" name="Picture 2"/>
          <p:cNvPicPr>
            <a:picLocks noChangeAspect="1" noChangeArrowheads="1"/>
          </p:cNvPicPr>
          <p:nvPr/>
        </p:nvPicPr>
        <p:blipFill>
          <a:blip r:embed="rId2" cstate="print"/>
          <a:srcRect/>
          <a:stretch>
            <a:fillRect/>
          </a:stretch>
        </p:blipFill>
        <p:spPr bwMode="auto">
          <a:xfrm>
            <a:off x="4572000" y="1200150"/>
            <a:ext cx="4210050" cy="26289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PASSING DATA TO EVENTS</a:t>
            </a:r>
            <a:endParaRPr lang="en-US" sz="2500" u="sng" dirty="0">
              <a:solidFill>
                <a:srgbClr val="3366CC"/>
              </a:solidFill>
              <a:latin typeface="Arial Black"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685800" y="895350"/>
            <a:ext cx="7540290" cy="37338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CONDITIONAL RENDERING</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534400" cy="990600"/>
          </a:xfrm>
        </p:spPr>
        <p:txBody>
          <a:bodyPr>
            <a:normAutofit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Similar to </a:t>
            </a:r>
            <a:r>
              <a:rPr lang="en-US" sz="2000" b="1" dirty="0" err="1" smtClean="0">
                <a:solidFill>
                  <a:schemeClr val="tx1">
                    <a:lumMod val="65000"/>
                    <a:lumOff val="35000"/>
                  </a:schemeClr>
                </a:solidFill>
                <a:latin typeface="Consolas" pitchFamily="49" charset="0"/>
                <a:cs typeface="Arial" pitchFamily="34" charset="0"/>
              </a:rPr>
              <a:t>if.binds</a:t>
            </a:r>
            <a:r>
              <a:rPr lang="en-US" sz="2000" dirty="0" smtClean="0">
                <a:solidFill>
                  <a:schemeClr val="tx1">
                    <a:lumMod val="65000"/>
                    <a:lumOff val="35000"/>
                  </a:schemeClr>
                </a:solidFill>
                <a:latin typeface="Arial" pitchFamily="34" charset="0"/>
                <a:cs typeface="Arial" pitchFamily="34" charset="0"/>
              </a:rPr>
              <a:t> and </a:t>
            </a:r>
            <a:r>
              <a:rPr lang="en-US" sz="2000" b="1" dirty="0" smtClean="0">
                <a:solidFill>
                  <a:schemeClr val="tx1">
                    <a:lumMod val="65000"/>
                    <a:lumOff val="35000"/>
                  </a:schemeClr>
                </a:solidFill>
                <a:latin typeface="Consolas" pitchFamily="49" charset="0"/>
                <a:cs typeface="Arial" pitchFamily="34" charset="0"/>
              </a:rPr>
              <a:t>v-ifs</a:t>
            </a:r>
            <a:r>
              <a:rPr lang="en-US" sz="2000" dirty="0" smtClean="0">
                <a:solidFill>
                  <a:schemeClr val="tx1">
                    <a:lumMod val="65000"/>
                    <a:lumOff val="35000"/>
                  </a:schemeClr>
                </a:solidFill>
                <a:latin typeface="Arial" pitchFamily="34" charset="0"/>
                <a:cs typeface="Arial" pitchFamily="34" charset="0"/>
              </a:rPr>
              <a:t> from other frameworks, React also has conditional rendering, but it is not as succinct.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conditional renders using standard if-else statements or ternaries.</a:t>
            </a:r>
          </a:p>
        </p:txBody>
      </p:sp>
      <p:pic>
        <p:nvPicPr>
          <p:cNvPr id="17410" name="Picture 2"/>
          <p:cNvPicPr>
            <a:picLocks noChangeAspect="1" noChangeArrowheads="1"/>
          </p:cNvPicPr>
          <p:nvPr/>
        </p:nvPicPr>
        <p:blipFill>
          <a:blip r:embed="rId2" cstate="print"/>
          <a:srcRect/>
          <a:stretch>
            <a:fillRect/>
          </a:stretch>
        </p:blipFill>
        <p:spPr bwMode="auto">
          <a:xfrm>
            <a:off x="914400" y="2190750"/>
            <a:ext cx="7399337" cy="25146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HOOKS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962400" cy="3657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Hooks are a series of reserved components within an SPA framework that can be imported and used for specific functions.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Common react hooks are </a:t>
            </a:r>
            <a:r>
              <a:rPr lang="en-US" sz="2000" dirty="0" err="1" smtClean="0">
                <a:solidFill>
                  <a:schemeClr val="tx1">
                    <a:lumMod val="65000"/>
                    <a:lumOff val="35000"/>
                  </a:schemeClr>
                </a:solidFill>
                <a:latin typeface="Arial" pitchFamily="34" charset="0"/>
                <a:cs typeface="Arial" pitchFamily="34" charset="0"/>
              </a:rPr>
              <a:t>useRef</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useReducer</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useMemo</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useCallback</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useImperativeHandle</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useLayoutEffect</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useDebugValue</a:t>
            </a:r>
            <a:r>
              <a:rPr lang="en-US" sz="2000" dirty="0" smtClean="0">
                <a:solidFill>
                  <a:schemeClr val="tx1">
                    <a:lumMod val="65000"/>
                    <a:lumOff val="35000"/>
                  </a:schemeClr>
                </a:solidFill>
                <a:latin typeface="Arial" pitchFamily="34" charset="0"/>
                <a:cs typeface="Arial" pitchFamily="34" charset="0"/>
              </a:rPr>
              <a:t>()</a:t>
            </a:r>
          </a:p>
        </p:txBody>
      </p:sp>
      <p:pic>
        <p:nvPicPr>
          <p:cNvPr id="5" name="Picture 2"/>
          <p:cNvPicPr>
            <a:picLocks noChangeAspect="1" noChangeArrowheads="1"/>
          </p:cNvPicPr>
          <p:nvPr/>
        </p:nvPicPr>
        <p:blipFill>
          <a:blip r:embed="rId2" cstate="print"/>
          <a:srcRect/>
          <a:stretch>
            <a:fillRect/>
          </a:stretch>
        </p:blipFill>
        <p:spPr bwMode="auto">
          <a:xfrm>
            <a:off x="4572000" y="895350"/>
            <a:ext cx="4227414" cy="38957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USESTATE() HOOK</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229600" cy="3657600"/>
          </a:xfrm>
        </p:spPr>
        <p:txBody>
          <a:bodyPr>
            <a:normAutofit/>
          </a:bodyPr>
          <a:lstStyle/>
          <a:p>
            <a:pPr algn="l">
              <a:buFont typeface="Arial" pitchFamily="34" charset="0"/>
              <a:buChar char="●"/>
              <a:defRPr/>
            </a:pPr>
            <a:r>
              <a:rPr lang="en-US" sz="2000" dirty="0" err="1" smtClean="0">
                <a:solidFill>
                  <a:schemeClr val="tx1">
                    <a:lumMod val="65000"/>
                    <a:lumOff val="35000"/>
                  </a:schemeClr>
                </a:solidFill>
                <a:latin typeface="Arial" pitchFamily="34" charset="0"/>
                <a:cs typeface="Arial" pitchFamily="34" charset="0"/>
              </a:rPr>
              <a:t>UseState</a:t>
            </a:r>
            <a:r>
              <a:rPr lang="en-US" sz="2000" dirty="0" smtClean="0">
                <a:solidFill>
                  <a:schemeClr val="tx1">
                    <a:lumMod val="65000"/>
                    <a:lumOff val="35000"/>
                  </a:schemeClr>
                </a:solidFill>
                <a:latin typeface="Arial" pitchFamily="34" charset="0"/>
                <a:cs typeface="Arial" pitchFamily="34" charset="0"/>
              </a:rPr>
              <a:t>() is the most commonly used hook.</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purpose of it is to handle reactive data.  Any data that changes in the application is called a state.  When any data changes, react re-renders the UI.</a:t>
            </a:r>
            <a:endParaRPr lang="en-US" sz="2000" dirty="0" smtClean="0">
              <a:solidFill>
                <a:schemeClr val="tx1">
                  <a:lumMod val="65000"/>
                  <a:lumOff val="35000"/>
                </a:schemeClr>
              </a:solidFill>
              <a:latin typeface="Consolas" pitchFamily="49" charset="0"/>
              <a:cs typeface="Arial" pitchFamily="34" charset="0"/>
            </a:endParaRPr>
          </a:p>
        </p:txBody>
      </p:sp>
      <p:pic>
        <p:nvPicPr>
          <p:cNvPr id="2" name="Picture 2"/>
          <p:cNvPicPr>
            <a:picLocks noChangeAspect="1" noChangeArrowheads="1"/>
          </p:cNvPicPr>
          <p:nvPr/>
        </p:nvPicPr>
        <p:blipFill>
          <a:blip r:embed="rId2" cstate="print"/>
          <a:srcRect/>
          <a:stretch>
            <a:fillRect/>
          </a:stretch>
        </p:blipFill>
        <p:spPr bwMode="auto">
          <a:xfrm>
            <a:off x="381000" y="2724150"/>
            <a:ext cx="8382000" cy="102404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USEEFFECT() HOOK</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742950"/>
            <a:ext cx="3733800" cy="4114800"/>
          </a:xfrm>
        </p:spPr>
        <p:txBody>
          <a:bodyPr>
            <a:normAutofit fontScale="85000" lnSpcReduction="2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useEffect</a:t>
            </a:r>
            <a:r>
              <a:rPr lang="en-US" sz="2000" dirty="0" smtClean="0">
                <a:solidFill>
                  <a:schemeClr val="tx1">
                    <a:lumMod val="65000"/>
                    <a:lumOff val="35000"/>
                  </a:schemeClr>
                </a:solidFill>
                <a:latin typeface="Arial" pitchFamily="34" charset="0"/>
                <a:cs typeface="Arial" pitchFamily="34" charset="0"/>
              </a:rPr>
              <a:t>() hook is commonly used to run a function on every render of a function component.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Essentially, it is used to gain access to functions that class components already have such as </a:t>
            </a:r>
            <a:r>
              <a:rPr lang="en-US" sz="2000" dirty="0" err="1" smtClean="0">
                <a:solidFill>
                  <a:schemeClr val="tx1">
                    <a:lumMod val="65000"/>
                    <a:lumOff val="35000"/>
                  </a:schemeClr>
                </a:solidFill>
                <a:latin typeface="Arial" pitchFamily="34" charset="0"/>
                <a:cs typeface="Arial" pitchFamily="34" charset="0"/>
              </a:rPr>
              <a:t>componentDidMount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 dev would use this </a:t>
            </a:r>
            <a:r>
              <a:rPr lang="en-US" sz="2000" dirty="0" err="1" smtClean="0">
                <a:solidFill>
                  <a:schemeClr val="tx1">
                    <a:lumMod val="65000"/>
                    <a:lumOff val="35000"/>
                  </a:schemeClr>
                </a:solidFill>
                <a:latin typeface="Arial" pitchFamily="34" charset="0"/>
                <a:cs typeface="Arial" pitchFamily="34" charset="0"/>
              </a:rPr>
              <a:t>useEffect</a:t>
            </a:r>
            <a:r>
              <a:rPr lang="en-US" sz="2000" dirty="0" smtClean="0">
                <a:solidFill>
                  <a:schemeClr val="tx1">
                    <a:lumMod val="65000"/>
                    <a:lumOff val="35000"/>
                  </a:schemeClr>
                </a:solidFill>
                <a:latin typeface="Arial" pitchFamily="34" charset="0"/>
                <a:cs typeface="Arial" pitchFamily="34" charset="0"/>
              </a:rPr>
              <a:t>() to avoid side-effects of using class-based components.  For instance, updating the DOM, fetching data from API end-points, setting up subscriptions, or timers.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They are called during mounting and fire on every render.</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It’s very important to use this hook carefully, because otherwise a continuous loop can occur.</a:t>
            </a:r>
            <a:endParaRPr lang="en-US" sz="2000" dirty="0" smtClean="0">
              <a:solidFill>
                <a:schemeClr val="tx1">
                  <a:lumMod val="65000"/>
                  <a:lumOff val="35000"/>
                </a:schemeClr>
              </a:solidFill>
              <a:latin typeface="Consolas" pitchFamily="49"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4191000" y="819150"/>
            <a:ext cx="4667639" cy="39433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USECONTEXT() HOOK</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742950"/>
            <a:ext cx="3200400" cy="41148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useContext</a:t>
            </a:r>
            <a:r>
              <a:rPr lang="en-US" sz="2000" dirty="0" smtClean="0">
                <a:solidFill>
                  <a:schemeClr val="tx1">
                    <a:lumMod val="65000"/>
                    <a:lumOff val="35000"/>
                  </a:schemeClr>
                </a:solidFill>
                <a:latin typeface="Arial" pitchFamily="34" charset="0"/>
                <a:cs typeface="Arial" pitchFamily="34" charset="0"/>
              </a:rPr>
              <a:t>() hook is used to share data within it’s component tree without using props.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It removes prop-drilling.</a:t>
            </a:r>
            <a:endParaRPr lang="en-US" sz="2000" dirty="0" smtClean="0">
              <a:solidFill>
                <a:schemeClr val="tx1">
                  <a:lumMod val="65000"/>
                  <a:lumOff val="35000"/>
                </a:schemeClr>
              </a:solidFill>
              <a:latin typeface="Consolas" pitchFamily="49"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419600" y="819150"/>
            <a:ext cx="4354842" cy="39624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USEREF() HOOK</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742950"/>
            <a:ext cx="8458200" cy="41148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useRef</a:t>
            </a:r>
            <a:r>
              <a:rPr lang="en-US" sz="2000" dirty="0" smtClean="0">
                <a:solidFill>
                  <a:schemeClr val="tx1">
                    <a:lumMod val="65000"/>
                    <a:lumOff val="35000"/>
                  </a:schemeClr>
                </a:solidFill>
                <a:latin typeface="Arial" pitchFamily="34" charset="0"/>
                <a:cs typeface="Arial" pitchFamily="34" charset="0"/>
              </a:rPr>
              <a:t>() hook is used </a:t>
            </a:r>
            <a:r>
              <a:rPr lang="en-US" sz="2000" dirty="0" err="1" smtClean="0">
                <a:solidFill>
                  <a:schemeClr val="tx1">
                    <a:lumMod val="65000"/>
                    <a:lumOff val="35000"/>
                  </a:schemeClr>
                </a:solidFill>
                <a:latin typeface="Arial" pitchFamily="34" charset="0"/>
                <a:cs typeface="Arial" pitchFamily="34" charset="0"/>
              </a:rPr>
              <a:t>used</a:t>
            </a:r>
            <a:r>
              <a:rPr lang="en-US" sz="2000" dirty="0" smtClean="0">
                <a:solidFill>
                  <a:schemeClr val="tx1">
                    <a:lumMod val="65000"/>
                    <a:lumOff val="35000"/>
                  </a:schemeClr>
                </a:solidFill>
                <a:latin typeface="Arial" pitchFamily="34" charset="0"/>
                <a:cs typeface="Arial" pitchFamily="34" charset="0"/>
              </a:rPr>
              <a:t> to fetch data without causing a re-render like </a:t>
            </a:r>
            <a:r>
              <a:rPr lang="en-US" sz="2000" dirty="0" err="1" smtClean="0">
                <a:solidFill>
                  <a:schemeClr val="tx1">
                    <a:lumMod val="65000"/>
                    <a:lumOff val="35000"/>
                  </a:schemeClr>
                </a:solidFill>
                <a:latin typeface="Arial" pitchFamily="34" charset="0"/>
                <a:cs typeface="Arial" pitchFamily="34" charset="0"/>
              </a:rPr>
              <a:t>useState</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is to grab HTML data from the DOM.</a:t>
            </a:r>
            <a:endParaRPr lang="en-US" sz="2000" dirty="0" smtClean="0">
              <a:solidFill>
                <a:schemeClr val="tx1">
                  <a:lumMod val="65000"/>
                  <a:lumOff val="35000"/>
                </a:schemeClr>
              </a:solidFill>
              <a:latin typeface="Consolas" pitchFamily="49" charset="0"/>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524000" y="1809750"/>
            <a:ext cx="6248400" cy="2902708"/>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INPUT DATA BINDING</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458200" cy="37338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React needs a way to fetch data from user inputs and access them in a JavaScript file so that further processing can be programmed.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There are 2 ways to accomplish this data binding process sometimes called form states, by using </a:t>
            </a:r>
            <a:r>
              <a:rPr lang="en-US" sz="2000" b="1" dirty="0" smtClean="0">
                <a:solidFill>
                  <a:schemeClr val="tx1">
                    <a:lumMod val="65000"/>
                    <a:lumOff val="35000"/>
                  </a:schemeClr>
                </a:solidFill>
                <a:latin typeface="Arial" pitchFamily="34" charset="0"/>
                <a:cs typeface="Arial" pitchFamily="34" charset="0"/>
              </a:rPr>
              <a:t>controlled form components </a:t>
            </a:r>
            <a:r>
              <a:rPr lang="en-US" sz="2000" dirty="0" smtClean="0">
                <a:solidFill>
                  <a:schemeClr val="tx1">
                    <a:lumMod val="65000"/>
                    <a:lumOff val="35000"/>
                  </a:schemeClr>
                </a:solidFill>
                <a:latin typeface="Arial" pitchFamily="34" charset="0"/>
                <a:cs typeface="Arial" pitchFamily="34" charset="0"/>
              </a:rPr>
              <a:t>and</a:t>
            </a:r>
            <a:r>
              <a:rPr lang="en-US" sz="2000" b="1" dirty="0" smtClean="0">
                <a:solidFill>
                  <a:schemeClr val="tx1">
                    <a:lumMod val="65000"/>
                    <a:lumOff val="35000"/>
                  </a:schemeClr>
                </a:solidFill>
                <a:latin typeface="Arial" pitchFamily="34" charset="0"/>
                <a:cs typeface="Arial" pitchFamily="34" charset="0"/>
              </a:rPr>
              <a:t> uncontrolled form components</a:t>
            </a:r>
            <a:r>
              <a:rPr lang="en-US" sz="2000" dirty="0" smtClean="0">
                <a:solidFill>
                  <a:schemeClr val="tx1">
                    <a:lumMod val="65000"/>
                    <a:lumOff val="35000"/>
                  </a:schemeClr>
                </a:solidFill>
                <a:latin typeface="Arial" pitchFamily="34" charset="0"/>
                <a:cs typeface="Arial" pitchFamily="34"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CONTROLLED FORM COMPONENTS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276600" cy="409575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Controlled forms bind data using the REACT state hook component.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b="1" dirty="0" err="1" smtClean="0">
                <a:solidFill>
                  <a:schemeClr val="tx1">
                    <a:lumMod val="65000"/>
                    <a:lumOff val="35000"/>
                  </a:schemeClr>
                </a:solidFill>
                <a:latin typeface="Consolas" pitchFamily="49" charset="0"/>
                <a:cs typeface="Arial" pitchFamily="34" charset="0"/>
              </a:rPr>
              <a:t>this.state</a:t>
            </a:r>
            <a:r>
              <a:rPr lang="en-US" sz="2000" dirty="0" smtClean="0">
                <a:solidFill>
                  <a:schemeClr val="tx1">
                    <a:lumMod val="65000"/>
                    <a:lumOff val="35000"/>
                  </a:schemeClr>
                </a:solidFill>
                <a:latin typeface="Arial" pitchFamily="34" charset="0"/>
                <a:cs typeface="Arial" pitchFamily="34" charset="0"/>
              </a:rPr>
              <a:t> object is used to set global variables that are assigned to different input controls on the app.</a:t>
            </a:r>
          </a:p>
        </p:txBody>
      </p:sp>
      <p:pic>
        <p:nvPicPr>
          <p:cNvPr id="2050" name="Picture 2"/>
          <p:cNvPicPr>
            <a:picLocks noChangeAspect="1" noChangeArrowheads="1"/>
          </p:cNvPicPr>
          <p:nvPr/>
        </p:nvPicPr>
        <p:blipFill>
          <a:blip r:embed="rId2" cstate="print"/>
          <a:srcRect/>
          <a:stretch>
            <a:fillRect/>
          </a:stretch>
        </p:blipFill>
        <p:spPr bwMode="auto">
          <a:xfrm>
            <a:off x="3810000" y="1200150"/>
            <a:ext cx="4960398" cy="3429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886200" cy="3962400"/>
          </a:xfrm>
        </p:spPr>
        <p:txBody>
          <a:bodyPr>
            <a:normAutofit/>
          </a:bodyPr>
          <a:lstStyle/>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Frameworks help simply the process of creating user interfaces.</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They use virtual DOMs that manipulates code, improving the execution speeds of DOM traversals.</a:t>
            </a:r>
          </a:p>
          <a:p>
            <a:pPr algn="l">
              <a:buFont typeface="Arial" pitchFamily="34" charset="0"/>
              <a:buChar char="●"/>
            </a:pPr>
            <a:r>
              <a:rPr lang="en-US" sz="2000" dirty="0" smtClean="0">
                <a:solidFill>
                  <a:schemeClr val="tx1">
                    <a:lumMod val="75000"/>
                    <a:lumOff val="25000"/>
                  </a:schemeClr>
                </a:solidFill>
                <a:latin typeface="Arial" pitchFamily="34" charset="0"/>
                <a:cs typeface="Arial" pitchFamily="34" charset="0"/>
              </a:rPr>
              <a:t>They allow apps to built as a series of components.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THE SOLUTION</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4267200" y="742950"/>
            <a:ext cx="4587875" cy="404812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CONTROLLED FORM COMPONENTS</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457200" y="1047750"/>
            <a:ext cx="8210550" cy="351472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UNCONTROLLED FORM COMPONENTS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458200" cy="409575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Uncontrolled forms bind data using a special </a:t>
            </a:r>
            <a:r>
              <a:rPr lang="en-US" sz="2000" dirty="0" smtClean="0">
                <a:solidFill>
                  <a:schemeClr val="tx1">
                    <a:lumMod val="65000"/>
                    <a:lumOff val="35000"/>
                  </a:schemeClr>
                </a:solidFill>
                <a:latin typeface="Consolas" pitchFamily="49" charset="0"/>
                <a:cs typeface="Arial" pitchFamily="34" charset="0"/>
              </a:rPr>
              <a:t>ref() </a:t>
            </a:r>
            <a:r>
              <a:rPr lang="en-US" sz="2000" dirty="0" smtClean="0">
                <a:solidFill>
                  <a:schemeClr val="tx1">
                    <a:lumMod val="65000"/>
                    <a:lumOff val="35000"/>
                  </a:schemeClr>
                </a:solidFill>
                <a:latin typeface="Arial" pitchFamily="34" charset="0"/>
                <a:cs typeface="Arial" pitchFamily="34" charset="0"/>
              </a:rPr>
              <a:t>object that interacts with the DOM nodes.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Handler methods are not required using this method.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ref object might look like </a:t>
            </a:r>
            <a:r>
              <a:rPr lang="en-US" sz="2000" b="1" dirty="0" err="1" smtClean="0">
                <a:solidFill>
                  <a:schemeClr val="tx1">
                    <a:lumMod val="65000"/>
                    <a:lumOff val="35000"/>
                  </a:schemeClr>
                </a:solidFill>
                <a:latin typeface="Consolas" pitchFamily="49" charset="0"/>
                <a:cs typeface="Arial" pitchFamily="34" charset="0"/>
              </a:rPr>
              <a:t>this.symbol</a:t>
            </a:r>
            <a:r>
              <a:rPr lang="en-US" sz="2000" b="1" dirty="0" smtClean="0">
                <a:solidFill>
                  <a:schemeClr val="tx1">
                    <a:lumMod val="65000"/>
                    <a:lumOff val="35000"/>
                  </a:schemeClr>
                </a:solidFill>
                <a:latin typeface="Consolas" pitchFamily="49" charset="0"/>
                <a:cs typeface="Arial" pitchFamily="34" charset="0"/>
              </a:rPr>
              <a:t> = </a:t>
            </a:r>
            <a:r>
              <a:rPr lang="en-US" sz="2000" b="1" dirty="0" err="1" smtClean="0">
                <a:solidFill>
                  <a:schemeClr val="tx1">
                    <a:lumMod val="65000"/>
                    <a:lumOff val="35000"/>
                  </a:schemeClr>
                </a:solidFill>
                <a:latin typeface="Consolas" pitchFamily="49" charset="0"/>
                <a:cs typeface="Arial" pitchFamily="34" charset="0"/>
              </a:rPr>
              <a:t>React.createRef</a:t>
            </a:r>
            <a:r>
              <a:rPr lang="en-US" sz="2000" b="1" dirty="0" smtClean="0">
                <a:solidFill>
                  <a:schemeClr val="tx1">
                    <a:lumMod val="65000"/>
                    <a:lumOff val="35000"/>
                  </a:schemeClr>
                </a:solidFill>
                <a:latin typeface="Consolas" pitchFamily="49" charset="0"/>
                <a:cs typeface="Arial" pitchFamily="34" charset="0"/>
              </a:rPr>
              <a: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 DATA FLOW</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733800" cy="409575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Different components need to pass data to each other for an app to work properly.</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React, data usually belongs to the parent, so in this example, it belongs to the App component.</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4419600" y="971550"/>
            <a:ext cx="3981329" cy="31908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 DATA FLOW</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505200" cy="3886200"/>
          </a:xfrm>
        </p:spPr>
        <p:txBody>
          <a:bodyPr>
            <a:normAutofit fontScale="92500"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diagram shows the interactions of events and data that would need to occur for an app to work properly.</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flow of data will be limited by the parent-child relationship and use the following attribute methods </a:t>
            </a:r>
            <a:r>
              <a:rPr lang="en-US" sz="2000" b="1" dirty="0" err="1" smtClean="0">
                <a:solidFill>
                  <a:schemeClr val="tx1">
                    <a:lumMod val="65000"/>
                    <a:lumOff val="35000"/>
                  </a:schemeClr>
                </a:solidFill>
                <a:latin typeface="Consolas" pitchFamily="49" charset="0"/>
                <a:cs typeface="Arial" pitchFamily="34" charset="0"/>
              </a:rPr>
              <a:t>dataFromParent</a:t>
            </a:r>
            <a:r>
              <a:rPr lang="en-US" sz="2000" b="1" dirty="0" smtClean="0">
                <a:solidFill>
                  <a:schemeClr val="tx1">
                    <a:lumMod val="65000"/>
                    <a:lumOff val="35000"/>
                  </a:schemeClr>
                </a:solidFill>
                <a:latin typeface="Consolas" pitchFamily="49"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dataFromChild</a:t>
            </a:r>
            <a:r>
              <a:rPr lang="en-US" sz="2000" b="1"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and the </a:t>
            </a:r>
            <a:r>
              <a:rPr lang="en-US" sz="2000" b="1" dirty="0" err="1" smtClean="0">
                <a:solidFill>
                  <a:schemeClr val="tx1">
                    <a:lumMod val="65000"/>
                    <a:lumOff val="35000"/>
                  </a:schemeClr>
                </a:solidFill>
                <a:latin typeface="Consolas" pitchFamily="49" charset="0"/>
                <a:cs typeface="Arial" pitchFamily="34" charset="0"/>
              </a:rPr>
              <a:t>parentCallback</a:t>
            </a:r>
            <a:r>
              <a:rPr lang="en-US" sz="2000" b="1"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method to trigger an event on the parent component.</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4099" name="Picture 3"/>
          <p:cNvPicPr>
            <a:picLocks noChangeAspect="1" noChangeArrowheads="1"/>
          </p:cNvPicPr>
          <p:nvPr/>
        </p:nvPicPr>
        <p:blipFill>
          <a:blip r:embed="rId2" cstate="print"/>
          <a:srcRect/>
          <a:stretch>
            <a:fillRect/>
          </a:stretch>
        </p:blipFill>
        <p:spPr bwMode="auto">
          <a:xfrm>
            <a:off x="3962400" y="1200150"/>
            <a:ext cx="4671187" cy="304323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 DATA FLOW</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371600" y="666750"/>
            <a:ext cx="6683439" cy="40290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LIFE CYCLE</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048000" cy="3657600"/>
          </a:xfrm>
        </p:spPr>
        <p:txBody>
          <a:bodyPr>
            <a:normAutofit fontScale="92500" lnSpcReduction="10000"/>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Similar to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React also offers life cycle functions but not as many as many other mainstream frameworks.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render() function is triggered when the component is mounted.</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componentDidMount</a:t>
            </a:r>
            <a:r>
              <a:rPr lang="en-US" sz="2000" dirty="0" smtClean="0">
                <a:solidFill>
                  <a:schemeClr val="tx1">
                    <a:lumMod val="65000"/>
                    <a:lumOff val="35000"/>
                  </a:schemeClr>
                </a:solidFill>
                <a:latin typeface="Arial" pitchFamily="34" charset="0"/>
                <a:cs typeface="Arial" pitchFamily="34" charset="0"/>
              </a:rPr>
              <a:t>() is called after the render() function is called.</a:t>
            </a:r>
          </a:p>
        </p:txBody>
      </p:sp>
      <p:pic>
        <p:nvPicPr>
          <p:cNvPr id="14338" name="Picture 2"/>
          <p:cNvPicPr>
            <a:picLocks noChangeAspect="1" noChangeArrowheads="1"/>
          </p:cNvPicPr>
          <p:nvPr/>
        </p:nvPicPr>
        <p:blipFill>
          <a:blip r:embed="rId2" cstate="print"/>
          <a:srcRect/>
          <a:stretch>
            <a:fillRect/>
          </a:stretch>
        </p:blipFill>
        <p:spPr bwMode="auto">
          <a:xfrm>
            <a:off x="3505200" y="666750"/>
            <a:ext cx="5403171" cy="43243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ROUTING</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4114800" cy="3657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Similar to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React also offers routing.</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Routing is unique in SPAs because a single page is used to build the app, there are no hyperlinks to redirect to a completely new page.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React Router package is required to configure these routes.</a:t>
            </a:r>
          </a:p>
        </p:txBody>
      </p:sp>
      <p:pic>
        <p:nvPicPr>
          <p:cNvPr id="7170" name="Picture 2"/>
          <p:cNvPicPr>
            <a:picLocks noChangeAspect="1" noChangeArrowheads="1"/>
          </p:cNvPicPr>
          <p:nvPr/>
        </p:nvPicPr>
        <p:blipFill>
          <a:blip r:embed="rId2" cstate="print"/>
          <a:srcRect/>
          <a:stretch>
            <a:fillRect/>
          </a:stretch>
        </p:blipFill>
        <p:spPr bwMode="auto">
          <a:xfrm>
            <a:off x="4572000" y="1581150"/>
            <a:ext cx="4047240" cy="2452688"/>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ROUTING</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228600" y="1047750"/>
            <a:ext cx="8382000" cy="3657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&lt;Link&gt; tag can be used to replace hyperlinks to redirect.</a:t>
            </a:r>
          </a:p>
        </p:txBody>
      </p:sp>
      <p:pic>
        <p:nvPicPr>
          <p:cNvPr id="8194" name="Picture 2"/>
          <p:cNvPicPr>
            <a:picLocks noChangeAspect="1" noChangeArrowheads="1"/>
          </p:cNvPicPr>
          <p:nvPr/>
        </p:nvPicPr>
        <p:blipFill>
          <a:blip r:embed="rId2" cstate="print"/>
          <a:srcRect/>
          <a:stretch>
            <a:fillRect/>
          </a:stretch>
        </p:blipFill>
        <p:spPr bwMode="auto">
          <a:xfrm>
            <a:off x="1981200" y="1809750"/>
            <a:ext cx="5500068" cy="24384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ROUTING</a:t>
            </a:r>
            <a:endParaRPr lang="en-US" sz="2500" u="sng" dirty="0">
              <a:solidFill>
                <a:srgbClr val="3366CC"/>
              </a:solidFill>
              <a:latin typeface="Arial Black"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381000" y="1276350"/>
            <a:ext cx="8342771" cy="31242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CSS IN REACT</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5410200" cy="39624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external CSS file can be imported in React using import </a:t>
            </a:r>
            <a:r>
              <a:rPr lang="en-US" sz="2000" b="1" dirty="0" smtClean="0">
                <a:solidFill>
                  <a:schemeClr val="tx1">
                    <a:lumMod val="65000"/>
                    <a:lumOff val="35000"/>
                  </a:schemeClr>
                </a:solidFill>
                <a:latin typeface="Consolas" pitchFamily="49" charset="0"/>
                <a:cs typeface="Arial" pitchFamily="34" charset="0"/>
              </a:rPr>
              <a:t>‘./style.css’ </a:t>
            </a:r>
            <a:r>
              <a:rPr lang="en-US" sz="2000" dirty="0" smtClean="0">
                <a:solidFill>
                  <a:schemeClr val="tx1">
                    <a:lumMod val="65000"/>
                    <a:lumOff val="35000"/>
                  </a:schemeClr>
                </a:solidFill>
                <a:latin typeface="Arial" pitchFamily="34" charset="0"/>
                <a:cs typeface="Arial" pitchFamily="34" charset="0"/>
              </a:rPr>
              <a:t>syntax.</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MUI library is the React equivalent of the </a:t>
            </a:r>
            <a:r>
              <a:rPr lang="en-US" sz="2000" dirty="0" err="1" smtClean="0">
                <a:solidFill>
                  <a:schemeClr val="tx1">
                    <a:lumMod val="65000"/>
                    <a:lumOff val="35000"/>
                  </a:schemeClr>
                </a:solidFill>
                <a:latin typeface="Arial" pitchFamily="34" charset="0"/>
                <a:cs typeface="Arial" pitchFamily="34" charset="0"/>
              </a:rPr>
              <a:t>Vuetify</a:t>
            </a:r>
            <a:r>
              <a:rPr lang="en-US" sz="2000" dirty="0" smtClean="0">
                <a:solidFill>
                  <a:schemeClr val="tx1">
                    <a:lumMod val="65000"/>
                    <a:lumOff val="35000"/>
                  </a:schemeClr>
                </a:solidFill>
                <a:latin typeface="Arial" pitchFamily="34" charset="0"/>
                <a:cs typeface="Arial" pitchFamily="34" charset="0"/>
              </a:rPr>
              <a:t> library to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and it uses the </a:t>
            </a:r>
            <a:r>
              <a:rPr lang="en-US" sz="2000" dirty="0" err="1" smtClean="0">
                <a:solidFill>
                  <a:schemeClr val="tx1">
                    <a:lumMod val="65000"/>
                    <a:lumOff val="35000"/>
                  </a:schemeClr>
                </a:solidFill>
                <a:latin typeface="Arial" pitchFamily="34" charset="0"/>
                <a:cs typeface="Arial" pitchFamily="34" charset="0"/>
              </a:rPr>
              <a:t>sx</a:t>
            </a:r>
            <a:r>
              <a:rPr lang="en-US" sz="2000" dirty="0" smtClean="0">
                <a:solidFill>
                  <a:schemeClr val="tx1">
                    <a:lumMod val="65000"/>
                    <a:lumOff val="35000"/>
                  </a:schemeClr>
                </a:solidFill>
                <a:latin typeface="Arial" pitchFamily="34" charset="0"/>
                <a:cs typeface="Arial" pitchFamily="34" charset="0"/>
              </a:rPr>
              <a:t> property to apply inline styles.</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Style components can also be used as shown.</a:t>
            </a: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10243" name="Picture 3"/>
          <p:cNvPicPr>
            <a:picLocks noChangeAspect="1" noChangeArrowheads="1"/>
          </p:cNvPicPr>
          <p:nvPr/>
        </p:nvPicPr>
        <p:blipFill>
          <a:blip r:embed="rId2" cstate="print"/>
          <a:srcRect/>
          <a:stretch>
            <a:fillRect/>
          </a:stretch>
        </p:blipFill>
        <p:spPr bwMode="auto">
          <a:xfrm>
            <a:off x="6019800" y="819150"/>
            <a:ext cx="2690097" cy="401630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304800" y="971550"/>
            <a:ext cx="8458200" cy="40386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the early 2000s, Microsoft made an attempt to build a framework that allowed programmers to build applications that can be deployed on the internet.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They called this new framework, Web Forms, and used a similar architecture to VB.</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Web Forms was a step above VB because it included added functionality for the client-server model, taking advantage of HTML, CSS, </a:t>
            </a:r>
            <a:r>
              <a:rPr lang="en-US" sz="2000" dirty="0" err="1" smtClean="0">
                <a:solidFill>
                  <a:schemeClr val="tx1">
                    <a:lumMod val="65000"/>
                    <a:lumOff val="35000"/>
                  </a:schemeClr>
                </a:solidFill>
                <a:latin typeface="Arial" pitchFamily="34" charset="0"/>
                <a:cs typeface="Arial" pitchFamily="34" charset="0"/>
              </a:rPr>
              <a:t>Javascript</a:t>
            </a:r>
            <a:r>
              <a:rPr lang="en-US" sz="2000" dirty="0" smtClean="0">
                <a:solidFill>
                  <a:schemeClr val="tx1">
                    <a:lumMod val="65000"/>
                    <a:lumOff val="35000"/>
                  </a:schemeClr>
                </a:solidFill>
                <a:latin typeface="Arial" pitchFamily="34" charset="0"/>
                <a:cs typeface="Arial" pitchFamily="34" charset="0"/>
              </a:rPr>
              <a:t>, C#, and SQL into a graphical user interface similar to VB.</a:t>
            </a:r>
          </a:p>
        </p:txBody>
      </p:sp>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FORMS</a:t>
            </a:r>
            <a:endParaRPr lang="en-US" sz="2500" u="sng" dirty="0">
              <a:solidFill>
                <a:srgbClr val="3366CC"/>
              </a:solidFill>
              <a:latin typeface="Arial Black"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BUILD TOOLS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3820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Build tools are used to manage and export the code base.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It handles dependencies and other repetitive and complex tasks such as:</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Run </a:t>
            </a:r>
            <a:r>
              <a:rPr lang="en-US" sz="1600" dirty="0" err="1" smtClean="0">
                <a:solidFill>
                  <a:schemeClr val="tx1">
                    <a:lumMod val="65000"/>
                    <a:lumOff val="35000"/>
                  </a:schemeClr>
                </a:solidFill>
                <a:latin typeface="Arial" pitchFamily="34" charset="0"/>
                <a:cs typeface="Arial" pitchFamily="34" charset="0"/>
              </a:rPr>
              <a:t>transcompilers</a:t>
            </a:r>
            <a:r>
              <a:rPr lang="en-US" sz="1600" dirty="0" smtClean="0">
                <a:solidFill>
                  <a:schemeClr val="tx1">
                    <a:lumMod val="65000"/>
                    <a:lumOff val="35000"/>
                  </a:schemeClr>
                </a:solidFill>
                <a:latin typeface="Arial" pitchFamily="34" charset="0"/>
                <a:cs typeface="Arial" pitchFamily="34" charset="0"/>
              </a:rPr>
              <a:t> (JSX to JavaScript, </a:t>
            </a:r>
            <a:r>
              <a:rPr lang="en-US" sz="1600" dirty="0" err="1" smtClean="0">
                <a:solidFill>
                  <a:schemeClr val="tx1">
                    <a:lumMod val="65000"/>
                    <a:lumOff val="35000"/>
                  </a:schemeClr>
                </a:solidFill>
                <a:latin typeface="Arial" pitchFamily="34" charset="0"/>
                <a:cs typeface="Arial" pitchFamily="34" charset="0"/>
              </a:rPr>
              <a:t>TypeScript</a:t>
            </a:r>
            <a:r>
              <a:rPr lang="en-US" sz="1600" dirty="0" smtClean="0">
                <a:solidFill>
                  <a:schemeClr val="tx1">
                    <a:lumMod val="65000"/>
                    <a:lumOff val="35000"/>
                  </a:schemeClr>
                </a:solidFill>
                <a:latin typeface="Arial" pitchFamily="34" charset="0"/>
                <a:cs typeface="Arial" pitchFamily="34" charset="0"/>
              </a:rPr>
              <a:t> to JavaScript, SASS to CSS)</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Bundle files together into a single file or split a single large file into smaller files.</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Minify CSS and JavaScript.</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Create development or production builds.</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Run testing tools.</a:t>
            </a:r>
          </a:p>
          <a:p>
            <a:pPr lvl="1" algn="l">
              <a:buFont typeface="Arial" pitchFamily="34" charset="0"/>
              <a:buChar char="●"/>
              <a:defRPr/>
            </a:pPr>
            <a:r>
              <a:rPr lang="en-US" sz="1600" dirty="0" smtClean="0">
                <a:solidFill>
                  <a:schemeClr val="tx1">
                    <a:lumMod val="65000"/>
                    <a:lumOff val="35000"/>
                  </a:schemeClr>
                </a:solidFill>
                <a:latin typeface="Arial" pitchFamily="34" charset="0"/>
                <a:cs typeface="Arial" pitchFamily="34" charset="0"/>
              </a:rPr>
              <a:t>Listen for folder changes and run build tools.</a:t>
            </a: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BOILER PLATES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50292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Boiler plates are templates to set a starting point when building an app.</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 create-react-app is a popular boiler plate that can be easily installed to build a simple Hello World React application.</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https://github.com/facebook/create-react-app</a:t>
            </a:r>
          </a:p>
          <a:p>
            <a:pPr algn="l">
              <a:buFont typeface="Arial" pitchFamily="34" charset="0"/>
              <a:buChar char="●"/>
              <a:defRP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5638800" y="971550"/>
            <a:ext cx="3021929" cy="37909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ANGULAR</a:t>
            </a:r>
            <a:endParaRPr lang="en-US" sz="3500" u="sng" dirty="0">
              <a:solidFill>
                <a:schemeClr val="bg1"/>
              </a:solidFill>
              <a:latin typeface="Arial Black"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STRUCTURE</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3048000" y="819150"/>
            <a:ext cx="3107673" cy="39433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DIRECTIVES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84582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Directives are used to add additional functionality to a template just like in </a:t>
            </a:r>
            <a:r>
              <a:rPr lang="en-US" sz="2000" dirty="0" err="1" smtClean="0">
                <a:solidFill>
                  <a:schemeClr val="tx1">
                    <a:lumMod val="65000"/>
                    <a:lumOff val="35000"/>
                  </a:schemeClr>
                </a:solidFill>
                <a:latin typeface="Arial" pitchFamily="34" charset="0"/>
                <a:cs typeface="Arial" pitchFamily="34" charset="0"/>
              </a:rPr>
              <a:t>Vue</a:t>
            </a:r>
            <a:r>
              <a:rPr lang="en-US" sz="2000" dirty="0" smtClean="0">
                <a:solidFill>
                  <a:schemeClr val="tx1">
                    <a:lumMod val="65000"/>
                    <a:lumOff val="35000"/>
                  </a:schemeClr>
                </a:solidFill>
                <a:latin typeface="Arial" pitchFamily="34" charset="0"/>
                <a:cs typeface="Arial" pitchFamily="34" charset="0"/>
              </a:rPr>
              <a:t> and React.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In Angular, *</a:t>
            </a:r>
            <a:r>
              <a:rPr lang="en-US" sz="2000" dirty="0" err="1" smtClean="0">
                <a:solidFill>
                  <a:schemeClr val="tx1">
                    <a:lumMod val="65000"/>
                    <a:lumOff val="35000"/>
                  </a:schemeClr>
                </a:solidFill>
                <a:latin typeface="Arial" pitchFamily="34" charset="0"/>
                <a:cs typeface="Arial" pitchFamily="34" charset="0"/>
              </a:rPr>
              <a:t>ngIf</a:t>
            </a:r>
            <a:r>
              <a:rPr lang="en-US" sz="2000" dirty="0" smtClean="0">
                <a:solidFill>
                  <a:schemeClr val="tx1">
                    <a:lumMod val="65000"/>
                    <a:lumOff val="35000"/>
                  </a:schemeClr>
                </a:solidFill>
                <a:latin typeface="Arial" pitchFamily="34" charset="0"/>
                <a:cs typeface="Arial" pitchFamily="34" charset="0"/>
              </a:rPr>
              <a:t> is used for conditionals, and *</a:t>
            </a:r>
            <a:r>
              <a:rPr lang="en-US" sz="2000" dirty="0" err="1" smtClean="0">
                <a:solidFill>
                  <a:schemeClr val="tx1">
                    <a:lumMod val="65000"/>
                    <a:lumOff val="35000"/>
                  </a:schemeClr>
                </a:solidFill>
                <a:latin typeface="Arial" pitchFamily="34" charset="0"/>
                <a:cs typeface="Arial" pitchFamily="34" charset="0"/>
              </a:rPr>
              <a:t>ngFor</a:t>
            </a:r>
            <a:r>
              <a:rPr lang="en-US" sz="2000" dirty="0" smtClean="0">
                <a:solidFill>
                  <a:schemeClr val="tx1">
                    <a:lumMod val="65000"/>
                    <a:lumOff val="35000"/>
                  </a:schemeClr>
                </a:solidFill>
                <a:latin typeface="Arial" pitchFamily="34" charset="0"/>
                <a:cs typeface="Arial" pitchFamily="34" charset="0"/>
              </a:rPr>
              <a:t> is used for repeaters.</a:t>
            </a:r>
          </a:p>
          <a:p>
            <a:pPr algn="l">
              <a:buFont typeface="Arial" pitchFamily="34" charset="0"/>
              <a:buChar char="●"/>
              <a:defRP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COMPONENTS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5052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Each component contains a .</a:t>
            </a:r>
            <a:r>
              <a:rPr lang="en-US" sz="2000" dirty="0" err="1" smtClean="0">
                <a:solidFill>
                  <a:schemeClr val="tx1">
                    <a:lumMod val="65000"/>
                    <a:lumOff val="35000"/>
                  </a:schemeClr>
                </a:solidFill>
                <a:latin typeface="Arial" pitchFamily="34" charset="0"/>
                <a:cs typeface="Arial" pitchFamily="34" charset="0"/>
              </a:rPr>
              <a:t>css</a:t>
            </a:r>
            <a:r>
              <a:rPr lang="en-US" sz="2000" dirty="0" smtClean="0">
                <a:solidFill>
                  <a:schemeClr val="tx1">
                    <a:lumMod val="65000"/>
                    <a:lumOff val="35000"/>
                  </a:schemeClr>
                </a:solidFill>
                <a:latin typeface="Arial" pitchFamily="34" charset="0"/>
                <a:cs typeface="Arial" pitchFamily="34" charset="0"/>
              </a:rPr>
              <a:t>, .html, .</a:t>
            </a:r>
            <a:r>
              <a:rPr lang="en-US" sz="2000" dirty="0" err="1" smtClean="0">
                <a:solidFill>
                  <a:schemeClr val="tx1">
                    <a:lumMod val="65000"/>
                    <a:lumOff val="35000"/>
                  </a:schemeClr>
                </a:solidFill>
                <a:latin typeface="Arial" pitchFamily="34" charset="0"/>
                <a:cs typeface="Arial" pitchFamily="34" charset="0"/>
              </a:rPr>
              <a:t>ts</a:t>
            </a:r>
            <a:r>
              <a:rPr lang="en-US" sz="2000" dirty="0" smtClean="0">
                <a:solidFill>
                  <a:schemeClr val="tx1">
                    <a:lumMod val="65000"/>
                    <a:lumOff val="35000"/>
                  </a:schemeClr>
                </a:solidFill>
                <a:latin typeface="Arial" pitchFamily="34" charset="0"/>
                <a:cs typeface="Arial" pitchFamily="34" charset="0"/>
              </a:rPr>
              <a:t>, and .</a:t>
            </a:r>
            <a:r>
              <a:rPr lang="en-US" sz="2000" dirty="0" err="1" smtClean="0">
                <a:solidFill>
                  <a:schemeClr val="tx1">
                    <a:lumMod val="65000"/>
                    <a:lumOff val="35000"/>
                  </a:schemeClr>
                </a:solidFill>
                <a:latin typeface="Arial" pitchFamily="34" charset="0"/>
                <a:cs typeface="Arial" pitchFamily="34" charset="0"/>
              </a:rPr>
              <a:t>spec.ts</a:t>
            </a:r>
            <a:r>
              <a:rPr lang="en-US" sz="2000" dirty="0" smtClean="0">
                <a:solidFill>
                  <a:schemeClr val="tx1">
                    <a:lumMod val="65000"/>
                    <a:lumOff val="35000"/>
                  </a:schemeClr>
                </a:solidFill>
                <a:latin typeface="Arial" pitchFamily="34" charset="0"/>
                <a:cs typeface="Arial" pitchFamily="34" charset="0"/>
              </a:rPr>
              <a:t> file.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These files can be created automatically using </a:t>
            </a:r>
            <a:r>
              <a:rPr lang="en-US" sz="2000" dirty="0" err="1" smtClean="0">
                <a:solidFill>
                  <a:schemeClr val="tx1">
                    <a:lumMod val="65000"/>
                    <a:lumOff val="35000"/>
                  </a:schemeClr>
                </a:solidFill>
                <a:latin typeface="Arial" pitchFamily="34" charset="0"/>
                <a:cs typeface="Arial" pitchFamily="34" charset="0"/>
              </a:rPr>
              <a:t>ng</a:t>
            </a:r>
            <a:r>
              <a:rPr lang="en-US" sz="2000" dirty="0" smtClean="0">
                <a:solidFill>
                  <a:schemeClr val="tx1">
                    <a:lumMod val="65000"/>
                    <a:lumOff val="35000"/>
                  </a:schemeClr>
                </a:solidFill>
                <a:latin typeface="Arial" pitchFamily="34" charset="0"/>
                <a:cs typeface="Arial" pitchFamily="34" charset="0"/>
              </a:rPr>
              <a:t> generate component </a:t>
            </a:r>
            <a:r>
              <a:rPr lang="en-US" sz="2000" dirty="0" err="1" smtClean="0">
                <a:solidFill>
                  <a:schemeClr val="tx1">
                    <a:lumMod val="65000"/>
                    <a:lumOff val="35000"/>
                  </a:schemeClr>
                </a:solidFill>
                <a:latin typeface="Arial" pitchFamily="34" charset="0"/>
                <a:cs typeface="Arial" pitchFamily="34" charset="0"/>
              </a:rPr>
              <a:t>nameOfComponent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When a component is created, it will automatically be added to the </a:t>
            </a:r>
            <a:r>
              <a:rPr lang="en-US" sz="2000" dirty="0" err="1" smtClean="0">
                <a:solidFill>
                  <a:schemeClr val="tx1">
                    <a:lumMod val="65000"/>
                    <a:lumOff val="35000"/>
                  </a:schemeClr>
                </a:solidFill>
                <a:latin typeface="Arial" pitchFamily="34" charset="0"/>
                <a:cs typeface="Arial" pitchFamily="34" charset="0"/>
              </a:rPr>
              <a:t>app.module.ts</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defRP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3962400" y="1885950"/>
            <a:ext cx="4530436" cy="18288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PIPES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1047750"/>
            <a:ext cx="3048000" cy="3886200"/>
          </a:xfrm>
        </p:spPr>
        <p:txBody>
          <a:bodyPr>
            <a:normAutofit/>
          </a:bodyPr>
          <a:lstStyle/>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Pipes are used to easily format values on an HTML template.</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An example pipe might be &lt;h4&gt;{{ </a:t>
            </a:r>
            <a:r>
              <a:rPr lang="en-US" sz="2000" dirty="0" err="1" smtClean="0">
                <a:solidFill>
                  <a:schemeClr val="tx1">
                    <a:lumMod val="65000"/>
                    <a:lumOff val="35000"/>
                  </a:schemeClr>
                </a:solidFill>
                <a:latin typeface="Arial" pitchFamily="34" charset="0"/>
                <a:cs typeface="Arial" pitchFamily="34" charset="0"/>
              </a:rPr>
              <a:t>product.price</a:t>
            </a:r>
            <a:r>
              <a:rPr lang="en-US" sz="2000" dirty="0" smtClean="0">
                <a:solidFill>
                  <a:schemeClr val="tx1">
                    <a:lumMod val="65000"/>
                    <a:lumOff val="35000"/>
                  </a:schemeClr>
                </a:solidFill>
                <a:latin typeface="Arial" pitchFamily="34" charset="0"/>
                <a:cs typeface="Arial" pitchFamily="34" charset="0"/>
              </a:rPr>
              <a:t> | currency }}&lt;/h4&gt;.</a:t>
            </a:r>
          </a:p>
          <a:p>
            <a:pPr algn="l">
              <a:buFont typeface="Arial" pitchFamily="34" charset="0"/>
              <a:buChar char="●"/>
              <a:defRPr/>
            </a:pPr>
            <a:r>
              <a:rPr lang="en-US" sz="2000" dirty="0" smtClean="0">
                <a:solidFill>
                  <a:schemeClr val="tx1">
                    <a:lumMod val="65000"/>
                    <a:lumOff val="35000"/>
                  </a:schemeClr>
                </a:solidFill>
                <a:latin typeface="Arial" pitchFamily="34" charset="0"/>
                <a:cs typeface="Arial" pitchFamily="34" charset="0"/>
              </a:rPr>
              <a:t>Pipes are universal amongst many SPA frameworks.</a:t>
            </a:r>
          </a:p>
          <a:p>
            <a:pPr algn="l">
              <a:buFont typeface="Arial" pitchFamily="34" charset="0"/>
              <a:buChar char="●"/>
              <a:defRPr/>
            </a:pPr>
            <a:endParaRPr lang="en-US" sz="1600" dirty="0" smtClean="0">
              <a:solidFill>
                <a:schemeClr val="tx1">
                  <a:lumMod val="65000"/>
                  <a:lumOff val="35000"/>
                </a:schemeClr>
              </a:solidFill>
              <a:latin typeface="Arial" pitchFamily="34" charset="0"/>
              <a:cs typeface="Arial" pitchFamily="34" charset="0"/>
            </a:endParaRPr>
          </a:p>
          <a:p>
            <a:pPr algn="l">
              <a:buFont typeface="Arial" pitchFamily="34" charset="0"/>
              <a:buChar char="●"/>
              <a:defRPr/>
            </a:pPr>
            <a:endParaRPr lang="en-US" sz="2000" dirty="0" smtClean="0">
              <a:solidFill>
                <a:schemeClr val="tx1">
                  <a:lumMod val="65000"/>
                  <a:lumOff val="3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3810000" y="1428750"/>
            <a:ext cx="4934808" cy="28051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228600" y="1047750"/>
            <a:ext cx="8608141" cy="3886200"/>
          </a:xfrm>
          <a:prstGeom prst="rect">
            <a:avLst/>
          </a:prstGeom>
          <a:noFill/>
          <a:ln w="9525">
            <a:noFill/>
            <a:miter lim="800000"/>
            <a:headEnd/>
            <a:tailEnd/>
          </a:ln>
        </p:spPr>
      </p:pic>
      <p:sp>
        <p:nvSpPr>
          <p:cNvPr id="7"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FORM ARCHITECTURE</a:t>
            </a:r>
            <a:endParaRPr lang="en-US" sz="2500" u="sng" dirty="0">
              <a:solidFill>
                <a:srgbClr val="3366CC"/>
              </a:solidFill>
              <a:latin typeface="Arial Black"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1402</TotalTime>
  <Words>3676</Words>
  <Application>Microsoft Office PowerPoint</Application>
  <PresentationFormat>On-screen Show (16:9)</PresentationFormat>
  <Paragraphs>293</Paragraphs>
  <Slides>86</Slides>
  <Notes>6</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FRAMEWORKS</vt:lpstr>
      <vt:lpstr>Slide 2</vt:lpstr>
      <vt:lpstr>OVERVIEW</vt:lpstr>
      <vt:lpstr>OVERVIEW</vt:lpstr>
      <vt:lpstr>THE PROBLEM</vt:lpstr>
      <vt:lpstr>THE SOLUTION</vt:lpstr>
      <vt:lpstr>THE SOLUTION</vt:lpstr>
      <vt:lpstr>WEB FORMS</vt:lpstr>
      <vt:lpstr>WEB FORM ARCHITECTURE</vt:lpstr>
      <vt:lpstr>SINGLE PAGE APPLICATIONS(SPA)</vt:lpstr>
      <vt:lpstr>SINGLE PAGE APPLICATIONS(SPA)</vt:lpstr>
      <vt:lpstr>THE COMPONENTS OF AN APP CAN BE ENDLESS</vt:lpstr>
      <vt:lpstr>MVC ARCHITECTURE</vt:lpstr>
      <vt:lpstr>JAVASCRIPT LIBRARIES</vt:lpstr>
      <vt:lpstr>POPULAR SPA FRAMEWORKS</vt:lpstr>
      <vt:lpstr>FRAMEWORK PREFERENCES</vt:lpstr>
      <vt:lpstr>MEMORY LEAKS</vt:lpstr>
      <vt:lpstr>VUE</vt:lpstr>
      <vt:lpstr>VUE SUMMARY</vt:lpstr>
      <vt:lpstr>PACKAGE.JSON</vt:lpstr>
      <vt:lpstr>NODE MODULES</vt:lpstr>
      <vt:lpstr>MASTER DIV AT INDEX.HTML</vt:lpstr>
      <vt:lpstr>MASTER MOUNT AT MAIN.JS</vt:lpstr>
      <vt:lpstr>ROUTER</vt:lpstr>
      <vt:lpstr>START AT APP.VUE</vt:lpstr>
      <vt:lpstr>COMPONENTS</vt:lpstr>
      <vt:lpstr>COMPONENTS</vt:lpstr>
      <vt:lpstr>DECLARATIVE RENDERING</vt:lpstr>
      <vt:lpstr>RENDERING LOGIC</vt:lpstr>
      <vt:lpstr>BINDING VALUES TO INPUTS</vt:lpstr>
      <vt:lpstr>CONDITIONAL RENDERING</vt:lpstr>
      <vt:lpstr>IF ELSE CONDITIONALS</vt:lpstr>
      <vt:lpstr>LOOPS / REPEATERS</vt:lpstr>
      <vt:lpstr>USER EVENTS</vt:lpstr>
      <vt:lpstr>EVENT SHORTHANDS</vt:lpstr>
      <vt:lpstr>CLASS SHORTHANDS</vt:lpstr>
      <vt:lpstr>LIFE CYCLE</vt:lpstr>
      <vt:lpstr>COMPUTED, WATCHED, AND OBSERVED</vt:lpstr>
      <vt:lpstr>REACT</vt:lpstr>
      <vt:lpstr>INTRODUCTION</vt:lpstr>
      <vt:lpstr>VIRTUAL DOM</vt:lpstr>
      <vt:lpstr>DESTRUCTURING</vt:lpstr>
      <vt:lpstr>MASTER DIV</vt:lpstr>
      <vt:lpstr>REACT REACTS</vt:lpstr>
      <vt:lpstr>DECLARATIVE RENDERING</vt:lpstr>
      <vt:lpstr>CONDITIONAL RENDERING</vt:lpstr>
      <vt:lpstr>EVENTS</vt:lpstr>
      <vt:lpstr>COMPONENTS</vt:lpstr>
      <vt:lpstr>COMPONENTS</vt:lpstr>
      <vt:lpstr>FUNCTIONAL COMPONENTS</vt:lpstr>
      <vt:lpstr>NESTED FUNCTIONAL COMPONENTS</vt:lpstr>
      <vt:lpstr>CLASS COMPONENTS</vt:lpstr>
      <vt:lpstr>COMPONENT ATTRIBUTES</vt:lpstr>
      <vt:lpstr>PROPS</vt:lpstr>
      <vt:lpstr>PASSING OBJECTS</vt:lpstr>
      <vt:lpstr>REPEATERS</vt:lpstr>
      <vt:lpstr>REPEATERS</vt:lpstr>
      <vt:lpstr>STATE</vt:lpstr>
      <vt:lpstr>STATE</vt:lpstr>
      <vt:lpstr>EVENTS</vt:lpstr>
      <vt:lpstr>PASSING DATA TO EVENTS</vt:lpstr>
      <vt:lpstr>CONDITIONAL RENDERING</vt:lpstr>
      <vt:lpstr>HOOKS</vt:lpstr>
      <vt:lpstr>USESTATE() HOOK</vt:lpstr>
      <vt:lpstr>USEEFFECT() HOOK</vt:lpstr>
      <vt:lpstr>USECONTEXT() HOOK</vt:lpstr>
      <vt:lpstr>USEREF() HOOK</vt:lpstr>
      <vt:lpstr>INPUT DATA BINDING</vt:lpstr>
      <vt:lpstr>CONTROLLED FORM COMPONENTS</vt:lpstr>
      <vt:lpstr>CONTROLLED FORM COMPONENTS</vt:lpstr>
      <vt:lpstr>UNCONTROLLED FORM COMPONENTS</vt:lpstr>
      <vt:lpstr>COMPONENT DATA FLOW</vt:lpstr>
      <vt:lpstr>COMPONENT DATA FLOW</vt:lpstr>
      <vt:lpstr>COMPONENT DATA FLOW</vt:lpstr>
      <vt:lpstr>LIFE CYCLE</vt:lpstr>
      <vt:lpstr>ROUTING</vt:lpstr>
      <vt:lpstr>ROUTING</vt:lpstr>
      <vt:lpstr>ROUTING</vt:lpstr>
      <vt:lpstr>CSS IN REACT</vt:lpstr>
      <vt:lpstr>BUILD TOOLS</vt:lpstr>
      <vt:lpstr>BOILER PLATES</vt:lpstr>
      <vt:lpstr>ANGULAR</vt:lpstr>
      <vt:lpstr>EXAMPLE STRUCTURE</vt:lpstr>
      <vt:lpstr>DIRECTIVES</vt:lpstr>
      <vt:lpstr>COMPONENTS</vt:lpstr>
      <vt:lpstr>PIPES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356</cp:revision>
  <dcterms:created xsi:type="dcterms:W3CDTF">2018-08-06T22:35:07Z</dcterms:created>
  <dcterms:modified xsi:type="dcterms:W3CDTF">2022-09-16T02:51:23Z</dcterms:modified>
</cp:coreProperties>
</file>